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0" r:id="rId2"/>
    <p:sldId id="327" r:id="rId3"/>
    <p:sldId id="335" r:id="rId4"/>
    <p:sldId id="336" r:id="rId5"/>
    <p:sldId id="337" r:id="rId6"/>
    <p:sldId id="349" r:id="rId7"/>
    <p:sldId id="339" r:id="rId8"/>
    <p:sldId id="343" r:id="rId9"/>
    <p:sldId id="350" r:id="rId10"/>
    <p:sldId id="344" r:id="rId11"/>
    <p:sldId id="351" r:id="rId12"/>
    <p:sldId id="345" r:id="rId13"/>
    <p:sldId id="352" r:id="rId14"/>
    <p:sldId id="346" r:id="rId15"/>
    <p:sldId id="353" r:id="rId16"/>
    <p:sldId id="347" r:id="rId17"/>
    <p:sldId id="34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6C"/>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6415" autoAdjust="0"/>
  </p:normalViewPr>
  <p:slideViewPr>
    <p:cSldViewPr snapToGrid="0" snapToObjects="1">
      <p:cViewPr>
        <p:scale>
          <a:sx n="107" d="100"/>
          <a:sy n="107" d="100"/>
        </p:scale>
        <p:origin x="-17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4876" y="998935"/>
            <a:ext cx="5222763" cy="1804007"/>
          </a:xfrm>
        </p:spPr>
        <p:txBody>
          <a:bodyPr>
            <a:noAutofit/>
          </a:bodyPr>
          <a:lstStyle>
            <a:lvl1pPr algn="l">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905911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49977" y="1600200"/>
            <a:ext cx="7594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43784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347302" y="2705452"/>
            <a:ext cx="7594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822534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9977" y="1591733"/>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0035" y="1591733"/>
            <a:ext cx="38777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49879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8455" y="1535113"/>
            <a:ext cx="3684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8455" y="2174875"/>
            <a:ext cx="3684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85377" y="1535113"/>
            <a:ext cx="375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85377" y="2174875"/>
            <a:ext cx="375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3076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83388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9977" y="1593908"/>
            <a:ext cx="2894202" cy="34350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497184" y="1593908"/>
            <a:ext cx="3934912" cy="3624044"/>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49977" y="274638"/>
            <a:ext cx="7594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0981529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720516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977" y="274638"/>
            <a:ext cx="7594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9977" y="1600200"/>
            <a:ext cx="394702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050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60" r:id="rId8"/>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xStyles>
    <p:titleStyle>
      <a:lvl1pPr algn="l" defTabSz="457200" rtl="0" eaLnBrk="1" latinLnBrk="0" hangingPunct="1">
        <a:spcBef>
          <a:spcPct val="0"/>
        </a:spcBef>
        <a:buNone/>
        <a:defRPr sz="4500" b="0" kern="1200" cap="small" baseline="0">
          <a:solidFill>
            <a:srgbClr val="001D6C"/>
          </a:solidFill>
          <a:latin typeface="Garamond" panose="02020404030301010803" pitchFamily="18" charset="0"/>
          <a:ea typeface="+mj-ea"/>
          <a:cs typeface="Garamond" panose="02020404030301010803" pitchFamily="18" charset="0"/>
        </a:defRPr>
      </a:lvl1pPr>
    </p:titleStyle>
    <p:bodyStyle>
      <a:lvl1pPr marL="342900" indent="-342900" algn="l" defTabSz="457200" rtl="0" eaLnBrk="1" latinLnBrk="0" hangingPunct="1">
        <a:spcBef>
          <a:spcPct val="20000"/>
        </a:spcBef>
        <a:buFont typeface="Arial"/>
        <a:buChar char="•"/>
        <a:defRPr sz="3600" b="0" kern="1200">
          <a:solidFill>
            <a:schemeClr val="tx1"/>
          </a:solidFill>
          <a:latin typeface="Garamond" panose="02020404030301010803" pitchFamily="18" charset="0"/>
          <a:ea typeface="+mn-ea"/>
          <a:cs typeface="Garamond" panose="02020404030301010803"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Garamond" panose="02020404030301010803" pitchFamily="18" charset="0"/>
        </a:defRPr>
      </a:lvl2pPr>
      <a:lvl3pPr marL="1143000" indent="-228600" algn="l" defTabSz="457200" rtl="0" eaLnBrk="1" latinLnBrk="0" hangingPunct="1">
        <a:spcBef>
          <a:spcPct val="20000"/>
        </a:spcBef>
        <a:buFont typeface="Arial"/>
        <a:buChar char="•"/>
        <a:defRPr sz="2400" i="1" kern="1200">
          <a:solidFill>
            <a:schemeClr val="tx1"/>
          </a:solidFill>
          <a:latin typeface="Garamond" panose="02020404030301010803" pitchFamily="18" charset="0"/>
          <a:ea typeface="+mn-ea"/>
          <a:cs typeface="Garamond" panose="02020404030301010803"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638262089/45c735d772" TargetMode="External"/><Relationship Id="rId2" Type="http://schemas.openxmlformats.org/officeDocument/2006/relationships/hyperlink" Target="https://vimeo.com/638261331/80360291b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ble.usccb.org/bible/matthew/14#48014020-1" TargetMode="External"/><Relationship Id="rId2" Type="http://schemas.openxmlformats.org/officeDocument/2006/relationships/hyperlink" Target="https://bible.usccb.org/bible/matthew/14#48014019-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SYNOD</a:t>
            </a:r>
            <a:br>
              <a:rPr lang="en-US" dirty="0" smtClean="0"/>
            </a:br>
            <a:r>
              <a:rPr lang="en-US" dirty="0" smtClean="0"/>
              <a:t>Listening</a:t>
            </a:r>
            <a:br>
              <a:rPr lang="en-US" dirty="0" smtClean="0"/>
            </a:br>
            <a:r>
              <a:rPr lang="en-US" dirty="0" smtClean="0"/>
              <a:t>Session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3257549"/>
            <a:ext cx="2709861" cy="223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63506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457200" indent="-457200">
              <a:buAutoNum type="arabicPeriod"/>
            </a:pPr>
            <a:endParaRPr lang="en-US" sz="2400" dirty="0" smtClean="0"/>
          </a:p>
          <a:p>
            <a:pPr marL="457200" indent="-457200">
              <a:buAutoNum type="arabicPeriod"/>
            </a:pPr>
            <a:endParaRPr lang="en-US" sz="2400" dirty="0"/>
          </a:p>
          <a:p>
            <a:pPr lvl="1" fontAlgn="base">
              <a:buFont typeface="Arial" panose="020B0604020202020204" pitchFamily="34" charset="0"/>
              <a:buChar char="•"/>
            </a:pPr>
            <a:r>
              <a:rPr lang="en-US" sz="4000" dirty="0"/>
              <a:t>What do you bring to this encounter with Jesus that is burdening and challenging?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32905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 y="1116438"/>
            <a:ext cx="8753264" cy="4636661"/>
          </a:xfrm>
          <a:prstGeom prst="rect">
            <a:avLst/>
          </a:prstGeom>
          <a:ln w="12700" cap="flat">
            <a:noFill/>
            <a:miter lim="400000"/>
          </a:ln>
          <a:effectLst/>
        </p:spPr>
      </p:pic>
    </p:spTree>
    <p:extLst>
      <p:ext uri="{BB962C8B-B14F-4D97-AF65-F5344CB8AC3E}">
        <p14:creationId xmlns:p14="http://schemas.microsoft.com/office/powerpoint/2010/main" val="141845205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457200" indent="-457200">
              <a:buAutoNum type="arabicPeriod"/>
            </a:pPr>
            <a:endParaRPr lang="en-US" sz="2400" dirty="0" smtClean="0"/>
          </a:p>
          <a:p>
            <a:pPr marL="457200" indent="-457200">
              <a:buAutoNum type="arabicPeriod"/>
            </a:pPr>
            <a:endParaRPr lang="en-US" sz="2400" dirty="0"/>
          </a:p>
          <a:p>
            <a:pPr lvl="1" fontAlgn="base">
              <a:buFont typeface="Arial" panose="020B0604020202020204" pitchFamily="34" charset="0"/>
              <a:buChar char="•"/>
            </a:pPr>
            <a:r>
              <a:rPr lang="en-US" sz="4000" dirty="0"/>
              <a:t>Where do you sense the Spirit is leading you to grow more deeply, to engage more fully?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32905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 y="1116438"/>
            <a:ext cx="8753264" cy="4636661"/>
          </a:xfrm>
          <a:prstGeom prst="rect">
            <a:avLst/>
          </a:prstGeom>
          <a:ln w="12700" cap="flat">
            <a:noFill/>
            <a:miter lim="400000"/>
          </a:ln>
          <a:effectLst/>
        </p:spPr>
      </p:pic>
    </p:spTree>
    <p:extLst>
      <p:ext uri="{BB962C8B-B14F-4D97-AF65-F5344CB8AC3E}">
        <p14:creationId xmlns:p14="http://schemas.microsoft.com/office/powerpoint/2010/main" val="141845205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457200" indent="-457200">
              <a:buAutoNum type="arabicPeriod"/>
            </a:pPr>
            <a:endParaRPr lang="en-US" sz="2400" dirty="0" smtClean="0"/>
          </a:p>
          <a:p>
            <a:pPr marL="457200" indent="-457200">
              <a:buAutoNum type="arabicPeriod"/>
            </a:pPr>
            <a:endParaRPr lang="en-US" sz="2400" dirty="0"/>
          </a:p>
          <a:p>
            <a:pPr lvl="1" fontAlgn="base">
              <a:buFont typeface="Arial" panose="020B0604020202020204" pitchFamily="34" charset="0"/>
              <a:buChar char="•"/>
            </a:pPr>
            <a:r>
              <a:rPr lang="en-US" sz="4000" dirty="0"/>
              <a:t>After we heard all this: What touches you the most? What begins to emerge? What is the most significant moment for you?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32905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 y="1116438"/>
            <a:ext cx="8753264" cy="4636661"/>
          </a:xfrm>
          <a:prstGeom prst="rect">
            <a:avLst/>
          </a:prstGeom>
          <a:ln w="12700" cap="flat">
            <a:noFill/>
            <a:miter lim="400000"/>
          </a:ln>
          <a:effectLst/>
        </p:spPr>
      </p:pic>
    </p:spTree>
    <p:extLst>
      <p:ext uri="{BB962C8B-B14F-4D97-AF65-F5344CB8AC3E}">
        <p14:creationId xmlns:p14="http://schemas.microsoft.com/office/powerpoint/2010/main" val="141845205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lvl="1" fontAlgn="base">
              <a:buFont typeface="Arial" panose="020B0604020202020204" pitchFamily="34" charset="0"/>
              <a:buChar char="•"/>
            </a:pPr>
            <a:r>
              <a:rPr lang="en-US" sz="3200" dirty="0" smtClean="0"/>
              <a:t>Note taker will submit the notes from this session to the Diocese.</a:t>
            </a:r>
          </a:p>
          <a:p>
            <a:pPr lvl="1" fontAlgn="base">
              <a:buFont typeface="Arial" panose="020B0604020202020204" pitchFamily="34" charset="0"/>
              <a:buChar char="•"/>
            </a:pPr>
            <a:r>
              <a:rPr lang="en-US" sz="3200" dirty="0" smtClean="0"/>
              <a:t>Diocesan Pastoral Council, Deacon Council, </a:t>
            </a:r>
            <a:r>
              <a:rPr lang="en-US" sz="3200" dirty="0" err="1" smtClean="0"/>
              <a:t>Presbyteral</a:t>
            </a:r>
            <a:r>
              <a:rPr lang="en-US" sz="3200" dirty="0" smtClean="0"/>
              <a:t> Council and Diocesan Staff will review all the notes.</a:t>
            </a:r>
          </a:p>
          <a:p>
            <a:pPr lvl="1" fontAlgn="base">
              <a:buFont typeface="Arial" panose="020B0604020202020204" pitchFamily="34" charset="0"/>
              <a:buChar char="•"/>
            </a:pPr>
            <a:r>
              <a:rPr lang="en-US" sz="3200" dirty="0" smtClean="0"/>
              <a:t>10 page summary of the diocesan listening sessions will be submitted to the US Bishops Conference</a:t>
            </a:r>
            <a:endParaRPr 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26665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Prayer</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0" indent="0" algn="ctr">
              <a:buNone/>
            </a:pPr>
            <a:r>
              <a:rPr lang="en-US" sz="2800" dirty="0"/>
              <a:t>Come Holy Spirit, fill the hearts of your faithful and kindle in them the fire of your love. Send forth your Spirit and they shall be created. And You shall renew the face of the earth.</a:t>
            </a:r>
            <a:br>
              <a:rPr lang="en-US" sz="2800" dirty="0"/>
            </a:br>
            <a:r>
              <a:rPr lang="en-US" sz="2800" dirty="0"/>
              <a:t/>
            </a:r>
            <a:br>
              <a:rPr lang="en-US" sz="2800" dirty="0"/>
            </a:br>
            <a:r>
              <a:rPr lang="en-US" sz="2800" dirty="0"/>
              <a:t>O, God, who by the light of the Holy Spirit, did instruct the hearts of the faithful, grant that by the same Holy Spirit we may be truly wise and ever enjoy His consolations, Through Christ Our Lord, Amen.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33018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PRAYER</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0" indent="0" algn="ctr">
              <a:buNone/>
            </a:pPr>
            <a:r>
              <a:rPr lang="en-US" sz="2400" dirty="0" smtClean="0"/>
              <a:t>We </a:t>
            </a:r>
            <a:r>
              <a:rPr lang="en-US" sz="2400" dirty="0"/>
              <a:t>stand before You, Holy Spirit, as we gather in Your name. </a:t>
            </a:r>
            <a:endParaRPr lang="en-US" sz="2400" dirty="0" smtClean="0"/>
          </a:p>
          <a:p>
            <a:pPr marL="0" indent="0" algn="ctr">
              <a:buNone/>
            </a:pPr>
            <a:r>
              <a:rPr lang="en-US" sz="2400" dirty="0" smtClean="0"/>
              <a:t>With </a:t>
            </a:r>
            <a:r>
              <a:rPr lang="en-US" sz="2400" dirty="0"/>
              <a:t>You alone to guide us, make Yourself at home in our hearts. </a:t>
            </a:r>
            <a:endParaRPr lang="en-US" sz="2400" dirty="0" smtClean="0"/>
          </a:p>
          <a:p>
            <a:pPr marL="0" indent="0" algn="ctr">
              <a:buNone/>
            </a:pPr>
            <a:r>
              <a:rPr lang="en-US" sz="2400" dirty="0" smtClean="0"/>
              <a:t>Teach </a:t>
            </a:r>
            <a:r>
              <a:rPr lang="en-US" sz="2400" dirty="0"/>
              <a:t>us the way we must go and how we are to pursue it. We are weak and sinful; do not let us promote disorder. </a:t>
            </a:r>
            <a:endParaRPr lang="en-US" sz="2400" dirty="0" smtClean="0"/>
          </a:p>
          <a:p>
            <a:pPr marL="0" indent="0" algn="ctr">
              <a:buNone/>
            </a:pPr>
            <a:r>
              <a:rPr lang="en-US" sz="2400" dirty="0" smtClean="0"/>
              <a:t>Do </a:t>
            </a:r>
            <a:r>
              <a:rPr lang="en-US" sz="2400" dirty="0"/>
              <a:t>not let ignorance lead us down the wrong path nor partiality influence our actions. </a:t>
            </a:r>
            <a:endParaRPr lang="en-US" sz="2400" dirty="0" smtClean="0"/>
          </a:p>
          <a:p>
            <a:pPr marL="0" indent="0" algn="ctr">
              <a:buNone/>
            </a:pPr>
            <a:r>
              <a:rPr lang="en-US" sz="2400" dirty="0" smtClean="0"/>
              <a:t>Let </a:t>
            </a:r>
            <a:r>
              <a:rPr lang="en-US" sz="2400" dirty="0"/>
              <a:t>us find in You our unity so that we may journey together to eternal life and not stray from the way of truth and what is right. </a:t>
            </a:r>
            <a:endParaRPr lang="en-US" sz="2400" dirty="0" smtClean="0"/>
          </a:p>
          <a:p>
            <a:pPr marL="0" indent="0" algn="ctr">
              <a:buNone/>
            </a:pPr>
            <a:r>
              <a:rPr lang="en-US" sz="2400" dirty="0" smtClean="0"/>
              <a:t>All </a:t>
            </a:r>
            <a:r>
              <a:rPr lang="en-US" sz="2400" dirty="0"/>
              <a:t>this we ask of You, who are at work in every place and time, in the communion of the Father and the Son, forever and ever. </a:t>
            </a:r>
            <a:endParaRPr lang="en-US" sz="2400" dirty="0" smtClean="0"/>
          </a:p>
          <a:p>
            <a:pPr marL="0" indent="0" algn="ctr">
              <a:buNone/>
            </a:pPr>
            <a:r>
              <a:rPr lang="en-US" sz="2400" dirty="0" smtClean="0"/>
              <a:t>Amen</a:t>
            </a:r>
            <a:r>
              <a:rPr lang="en-US" sz="2400"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59918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457200" indent="-457200">
              <a:buAutoNum type="arabicPeriod"/>
            </a:pPr>
            <a:endParaRPr lang="en-US" sz="2400" dirty="0" smtClean="0"/>
          </a:p>
          <a:p>
            <a:pPr marL="457200" indent="-457200">
              <a:buAutoNum type="arabicPeriod"/>
            </a:pPr>
            <a:endParaRPr lang="en-US" sz="2400" dirty="0"/>
          </a:p>
          <a:p>
            <a:r>
              <a:rPr lang="en-US" dirty="0" smtClean="0"/>
              <a:t>Please introduce yourself.  </a:t>
            </a:r>
          </a:p>
          <a:p>
            <a:r>
              <a:rPr lang="en-US" dirty="0" smtClean="0"/>
              <a:t>Say your name and tell the group a little about yourself.</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10143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VIDEO</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0" indent="0">
              <a:buNone/>
            </a:pPr>
            <a:r>
              <a:rPr lang="en-US" sz="2400" dirty="0" smtClean="0"/>
              <a:t>In this brief introduction video, Bishop Soto &amp; Sister Karla will introduce your group to the listening session process.</a:t>
            </a:r>
          </a:p>
          <a:p>
            <a:endParaRPr lang="en-US" dirty="0"/>
          </a:p>
          <a:p>
            <a:pPr lvl="1"/>
            <a:r>
              <a:rPr lang="en-US" dirty="0"/>
              <a:t>English (5:08): </a:t>
            </a:r>
            <a:r>
              <a:rPr lang="en-US" u="sng" dirty="0">
                <a:hlinkClick r:id="rId2"/>
              </a:rPr>
              <a:t>https://vimeo.com/638261331/80360291bd</a:t>
            </a:r>
            <a:endParaRPr lang="en-US" sz="3200" dirty="0"/>
          </a:p>
          <a:p>
            <a:pPr lvl="1"/>
            <a:r>
              <a:rPr lang="en-US" dirty="0"/>
              <a:t>Spanish (6:13): </a:t>
            </a:r>
            <a:r>
              <a:rPr lang="en-US" u="sng" dirty="0">
                <a:hlinkClick r:id="rId3"/>
              </a:rPr>
              <a:t>https://vimeo.com/638262089/45c735d772</a:t>
            </a:r>
            <a:endParaRPr lang="en-US" sz="3200" dirty="0"/>
          </a:p>
          <a:p>
            <a:pPr marL="0" indent="0">
              <a:buNone/>
            </a:pPr>
            <a:endParaRPr lang="en-US" sz="2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66495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a:t>
            </a:r>
            <a:endParaRPr lang="en-US" dirty="0"/>
          </a:p>
        </p:txBody>
      </p:sp>
      <p:sp>
        <p:nvSpPr>
          <p:cNvPr id="3" name="Content Placeholder 2"/>
          <p:cNvSpPr>
            <a:spLocks noGrp="1"/>
          </p:cNvSpPr>
          <p:nvPr>
            <p:ph idx="1"/>
          </p:nvPr>
        </p:nvSpPr>
        <p:spPr>
          <a:xfrm>
            <a:off x="314325" y="1304926"/>
            <a:ext cx="3076575" cy="4783138"/>
          </a:xfrm>
        </p:spPr>
        <p:txBody>
          <a:bodyPr>
            <a:noAutofit/>
          </a:bodyPr>
          <a:lstStyle/>
          <a:p>
            <a:r>
              <a:rPr lang="en-US" dirty="0" smtClean="0"/>
              <a:t>Prayer</a:t>
            </a:r>
          </a:p>
          <a:p>
            <a:r>
              <a:rPr lang="en-US" dirty="0" smtClean="0"/>
              <a:t>Respect</a:t>
            </a:r>
          </a:p>
          <a:p>
            <a:r>
              <a:rPr lang="en-US" dirty="0" smtClean="0"/>
              <a:t>Trust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71825" y="1341441"/>
            <a:ext cx="3810000"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Garamond" panose="02020404030301010803" pitchFamily="18" charset="0"/>
              </a:rPr>
              <a:t>Listening</a:t>
            </a:r>
          </a:p>
          <a:p>
            <a:pPr marL="571500" indent="-571500">
              <a:buFont typeface="Arial" panose="020B0604020202020204" pitchFamily="34" charset="0"/>
              <a:buChar char="•"/>
            </a:pPr>
            <a:r>
              <a:rPr lang="en-US" sz="3600" dirty="0">
                <a:latin typeface="Garamond" panose="02020404030301010803" pitchFamily="18" charset="0"/>
              </a:rPr>
              <a:t>Sharing</a:t>
            </a:r>
          </a:p>
          <a:p>
            <a:pPr marL="571500" indent="-571500">
              <a:buFont typeface="Arial" panose="020B0604020202020204" pitchFamily="34" charset="0"/>
              <a:buChar char="•"/>
            </a:pPr>
            <a:r>
              <a:rPr lang="en-US" sz="3600" dirty="0">
                <a:latin typeface="Garamond" panose="02020404030301010803" pitchFamily="18" charset="0"/>
              </a:rPr>
              <a:t>Discernment</a:t>
            </a:r>
          </a:p>
        </p:txBody>
      </p:sp>
    </p:spTree>
    <p:extLst>
      <p:ext uri="{BB962C8B-B14F-4D97-AF65-F5344CB8AC3E}">
        <p14:creationId xmlns:p14="http://schemas.microsoft.com/office/powerpoint/2010/main" val="29851031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7" y="131763"/>
            <a:ext cx="7594600" cy="1143000"/>
          </a:xfrm>
        </p:spPr>
        <p:txBody>
          <a:bodyPr/>
          <a:lstStyle/>
          <a:p>
            <a:pPr algn="ctr"/>
            <a:r>
              <a:rPr lang="en-US" dirty="0" smtClean="0"/>
              <a:t>Matthew 14:13-21</a:t>
            </a:r>
            <a:endParaRPr lang="en-US" dirty="0"/>
          </a:p>
        </p:txBody>
      </p:sp>
      <p:sp>
        <p:nvSpPr>
          <p:cNvPr id="4" name="Content Placeholder 3"/>
          <p:cNvSpPr txBox="1">
            <a:spLocks noGrp="1"/>
          </p:cNvSpPr>
          <p:nvPr>
            <p:ph idx="1"/>
          </p:nvPr>
        </p:nvSpPr>
        <p:spPr>
          <a:xfrm>
            <a:off x="149977" y="1176445"/>
            <a:ext cx="8241548" cy="5170646"/>
          </a:xfrm>
          <a:prstGeom prst="rect">
            <a:avLst/>
          </a:prstGeom>
          <a:noFill/>
        </p:spPr>
        <p:txBody>
          <a:bodyPr wrap="square" rtlCol="0">
            <a:spAutoFit/>
          </a:bodyPr>
          <a:lstStyle/>
          <a:p>
            <a:pPr marL="0" indent="0" algn="ctr">
              <a:buNone/>
            </a:pPr>
            <a:r>
              <a:rPr lang="en-US" sz="2200" dirty="0"/>
              <a:t>When Jesus heard of it, he withdrew in a boat to a deserted place by himself. The crowds heard of this and followed him on foot from their towns. When he disembarked and saw the vast crowd, his heart was moved with pity for them, and he cured their sick. When it was evening, the disciples approached him and said, “This is a deserted place and it is already late; dismiss the crowds so that they can go to the villages and buy food for themselves.” [Jesus] said to them, “There is no need for them to go away; give them some food yourselves.”  But they said to him, “Five loaves and two fish are all we have here.” Then he said, “Bring them here to me,” and he ordered the crowds to sit down on the grass. Taking</a:t>
            </a:r>
            <a:r>
              <a:rPr lang="en-US" sz="2200" baseline="30000" dirty="0">
                <a:hlinkClick r:id="rId2"/>
              </a:rPr>
              <a:t>*</a:t>
            </a:r>
            <a:r>
              <a:rPr lang="en-US" sz="2200" dirty="0"/>
              <a:t> the five loaves and the two fish, and looking up to heaven, he said the blessing, broke the loaves, and gave them to the disciples, who in turn gave them to the crowds. They all ate and were satisfied, and they picked up the fragments left over</a:t>
            </a:r>
            <a:r>
              <a:rPr lang="en-US" sz="2200" baseline="30000" dirty="0">
                <a:hlinkClick r:id="rId3"/>
              </a:rPr>
              <a:t>*</a:t>
            </a:r>
            <a:r>
              <a:rPr lang="en-US" sz="2200" dirty="0"/>
              <a:t>—twelve wicker baskets full. Those who ate were about five thousand men, not counting women and children</a:t>
            </a:r>
            <a:r>
              <a:rPr lang="en-US" sz="2200" dirty="0" smtClean="0"/>
              <a:t>. </a:t>
            </a:r>
            <a:endParaRPr lang="en-US" dirty="0"/>
          </a:p>
        </p:txBody>
      </p:sp>
    </p:spTree>
    <p:extLst>
      <p:ext uri="{BB962C8B-B14F-4D97-AF65-F5344CB8AC3E}">
        <p14:creationId xmlns:p14="http://schemas.microsoft.com/office/powerpoint/2010/main" val="428476312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 y="1116438"/>
            <a:ext cx="8753264" cy="4636661"/>
          </a:xfrm>
          <a:prstGeom prst="rect">
            <a:avLst/>
          </a:prstGeom>
          <a:ln w="12700" cap="flat">
            <a:noFill/>
            <a:miter lim="400000"/>
          </a:ln>
          <a:effectLst/>
        </p:spPr>
      </p:pic>
    </p:spTree>
    <p:extLst>
      <p:ext uri="{BB962C8B-B14F-4D97-AF65-F5344CB8AC3E}">
        <p14:creationId xmlns:p14="http://schemas.microsoft.com/office/powerpoint/2010/main" val="8823626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a:xfrm>
            <a:off x="314325" y="1304926"/>
            <a:ext cx="8153399" cy="4783138"/>
          </a:xfrm>
        </p:spPr>
        <p:txBody>
          <a:bodyPr>
            <a:noAutofit/>
          </a:bodyPr>
          <a:lstStyle/>
          <a:p>
            <a:pPr marL="457200" indent="-457200">
              <a:buAutoNum type="arabicPeriod"/>
            </a:pPr>
            <a:endParaRPr lang="en-US" sz="2400" dirty="0" smtClean="0"/>
          </a:p>
          <a:p>
            <a:pPr marL="457200" indent="-457200">
              <a:buAutoNum type="arabicPeriod"/>
            </a:pPr>
            <a:endParaRPr lang="en-US" sz="2400" dirty="0"/>
          </a:p>
          <a:p>
            <a:pPr lvl="1" fontAlgn="base">
              <a:buFont typeface="Arial" panose="020B0604020202020204" pitchFamily="34" charset="0"/>
              <a:buChar char="•"/>
            </a:pPr>
            <a:r>
              <a:rPr lang="en-US" sz="4000" dirty="0"/>
              <a:t>Reflecting on the image – what experiences of church come to your mind that are life giving</a:t>
            </a:r>
            <a:r>
              <a:rPr lang="en-US" sz="4000" dirty="0" smtClean="0"/>
              <a:t>?</a:t>
            </a:r>
            <a:endParaRPr lang="en-US"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5337483"/>
            <a:ext cx="1576387" cy="13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01636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 y="1116438"/>
            <a:ext cx="8753264" cy="4636661"/>
          </a:xfrm>
          <a:prstGeom prst="rect">
            <a:avLst/>
          </a:prstGeom>
          <a:ln w="12700" cap="flat">
            <a:noFill/>
            <a:miter lim="400000"/>
          </a:ln>
          <a:effectLst/>
        </p:spPr>
      </p:pic>
    </p:spTree>
    <p:extLst>
      <p:ext uri="{BB962C8B-B14F-4D97-AF65-F5344CB8AC3E}">
        <p14:creationId xmlns:p14="http://schemas.microsoft.com/office/powerpoint/2010/main" val="141845205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Chrism_Announcements_2016.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Chrism_Announcements_2016.pptx</Template>
  <TotalTime>5782</TotalTime>
  <Words>548</Words>
  <Application>Microsoft Office PowerPoint</Application>
  <PresentationFormat>On-screen Show (4:3)</PresentationFormat>
  <Paragraphs>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Chrism_Announcements_2016.pptx</vt:lpstr>
      <vt:lpstr>SYNOD Listening Session</vt:lpstr>
      <vt:lpstr>OPENING PRAYER</vt:lpstr>
      <vt:lpstr>INTRODUCTIONS</vt:lpstr>
      <vt:lpstr>INTRODUCTORY VIDEO</vt:lpstr>
      <vt:lpstr>GROUND RULES</vt:lpstr>
      <vt:lpstr>Matthew 14:13-21</vt:lpstr>
      <vt:lpstr>PowerPoint Presentation</vt:lpstr>
      <vt:lpstr>Question #1</vt:lpstr>
      <vt:lpstr>PowerPoint Presentation</vt:lpstr>
      <vt:lpstr>Question #2</vt:lpstr>
      <vt:lpstr>PowerPoint Presentation</vt:lpstr>
      <vt:lpstr>Question #3</vt:lpstr>
      <vt:lpstr>PowerPoint Presentation</vt:lpstr>
      <vt:lpstr>Question #4</vt:lpstr>
      <vt:lpstr>PowerPoint Presentation</vt:lpstr>
      <vt:lpstr>Next Steps</vt:lpstr>
      <vt:lpstr>Closing Prayer</vt:lpstr>
    </vt:vector>
  </TitlesOfParts>
  <Company>Your Organization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2016</dc:title>
  <dc:creator>Martha Batres-Martin</dc:creator>
  <cp:lastModifiedBy>Deacon Kevin Staszkow</cp:lastModifiedBy>
  <cp:revision>127</cp:revision>
  <dcterms:created xsi:type="dcterms:W3CDTF">2016-03-08T23:54:39Z</dcterms:created>
  <dcterms:modified xsi:type="dcterms:W3CDTF">2021-10-29T19:23:53Z</dcterms:modified>
</cp:coreProperties>
</file>