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5" r:id="rId10"/>
    <p:sldId id="266" r:id="rId11"/>
    <p:sldId id="267" r:id="rId12"/>
    <p:sldId id="268" r:id="rId13"/>
    <p:sldId id="269" r:id="rId14"/>
    <p:sldId id="274" r:id="rId15"/>
    <p:sldId id="264" r:id="rId16"/>
    <p:sldId id="275"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p:restoredTop sz="96327"/>
  </p:normalViewPr>
  <p:slideViewPr>
    <p:cSldViewPr snapToGrid="0" snapToObjects="1">
      <p:cViewPr varScale="1">
        <p:scale>
          <a:sx n="119" d="100"/>
          <a:sy n="119" d="100"/>
        </p:scale>
        <p:origin x="21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5/30/20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5/30/20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Nicene_Creed"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lmahar1/inspirational-quotes-faith/"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m/lmahar1/inspirational-quotes-faith/"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nterest.com/lmahar1/inspirational-quotes-faith/"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vimeo.com/4242615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Nicene_Creed"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572C-9BD2-7544-A149-1AE55A7A4855}"/>
              </a:ext>
            </a:extLst>
          </p:cNvPr>
          <p:cNvSpPr>
            <a:spLocks noGrp="1"/>
          </p:cNvSpPr>
          <p:nvPr>
            <p:ph type="ctrTitle"/>
          </p:nvPr>
        </p:nvSpPr>
        <p:spPr/>
        <p:txBody>
          <a:bodyPr/>
          <a:lstStyle/>
          <a:p>
            <a:r>
              <a:rPr lang="en-US" dirty="0"/>
              <a:t>Journey to Mission</a:t>
            </a:r>
          </a:p>
        </p:txBody>
      </p:sp>
      <p:sp>
        <p:nvSpPr>
          <p:cNvPr id="3" name="Subtitle 2">
            <a:extLst>
              <a:ext uri="{FF2B5EF4-FFF2-40B4-BE49-F238E27FC236}">
                <a16:creationId xmlns:a16="http://schemas.microsoft.com/office/drawing/2014/main" id="{F5A8C1B6-7DB6-C043-B6C4-B471BBBBF59E}"/>
              </a:ext>
            </a:extLst>
          </p:cNvPr>
          <p:cNvSpPr>
            <a:spLocks noGrp="1"/>
          </p:cNvSpPr>
          <p:nvPr>
            <p:ph type="subTitle" idx="1"/>
          </p:nvPr>
        </p:nvSpPr>
        <p:spPr/>
        <p:txBody>
          <a:bodyPr/>
          <a:lstStyle/>
          <a:p>
            <a:r>
              <a:rPr lang="en-US" dirty="0"/>
              <a:t>An RCIA Virtual Retreat</a:t>
            </a:r>
          </a:p>
        </p:txBody>
      </p:sp>
    </p:spTree>
    <p:extLst>
      <p:ext uri="{BB962C8B-B14F-4D97-AF65-F5344CB8AC3E}">
        <p14:creationId xmlns:p14="http://schemas.microsoft.com/office/powerpoint/2010/main" val="402896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761A5-4C83-4633-81EA-77110CA2C8CF}"/>
              </a:ext>
            </a:extLst>
          </p:cNvPr>
          <p:cNvSpPr/>
          <p:nvPr/>
        </p:nvSpPr>
        <p:spPr>
          <a:xfrm>
            <a:off x="1686133" y="3754889"/>
            <a:ext cx="9672674" cy="923330"/>
          </a:xfrm>
          <a:prstGeom prst="rect">
            <a:avLst/>
          </a:prstGeom>
          <a:noFill/>
        </p:spPr>
        <p:txBody>
          <a:bodyPr wrap="square" lIns="91440" tIns="45720" rIns="91440" bIns="45720">
            <a:spAutoFit/>
          </a:bodyPr>
          <a:lstStyle/>
          <a:p>
            <a:pPr algn="ctr"/>
            <a:r>
              <a:rPr lang="en-US" sz="5400" b="0" cap="none" spc="0" dirty="0">
                <a:ln w="0">
                  <a:solidFill>
                    <a:srgbClr val="C0504D"/>
                  </a:solidFill>
                </a:ln>
                <a:solidFill>
                  <a:schemeClr val="tx1">
                    <a:lumMod val="75000"/>
                    <a:lumOff val="25000"/>
                  </a:schemeClr>
                </a:solidFill>
                <a:effectLst>
                  <a:outerShdw blurRad="38100" dist="25400" dir="5400000" algn="ctr" rotWithShape="0">
                    <a:srgbClr val="6E747A">
                      <a:alpha val="43000"/>
                    </a:srgbClr>
                  </a:outerShdw>
                </a:effectLst>
              </a:rPr>
              <a:t>Points for you to Ponder</a:t>
            </a:r>
          </a:p>
        </p:txBody>
      </p:sp>
      <p:sp>
        <p:nvSpPr>
          <p:cNvPr id="7" name="TextBox 6">
            <a:extLst>
              <a:ext uri="{FF2B5EF4-FFF2-40B4-BE49-F238E27FC236}">
                <a16:creationId xmlns:a16="http://schemas.microsoft.com/office/drawing/2014/main" id="{6ED09D25-20D9-45F1-8197-F0D69905FC80}"/>
              </a:ext>
            </a:extLst>
          </p:cNvPr>
          <p:cNvSpPr txBox="1"/>
          <p:nvPr/>
        </p:nvSpPr>
        <p:spPr>
          <a:xfrm>
            <a:off x="2319559" y="654909"/>
            <a:ext cx="9672674" cy="2934137"/>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800" dirty="0">
                <a:solidFill>
                  <a:schemeClr val="accent1">
                    <a:lumMod val="50000"/>
                  </a:schemeClr>
                </a:solidFill>
                <a:latin typeface="Times New Roman" panose="02020603050405020304" pitchFamily="18" charset="0"/>
                <a:cs typeface="Times New Roman" panose="02020603050405020304" pitchFamily="18" charset="0"/>
              </a:rPr>
              <a:t>When Jesus asked his disciples, “who do people say that I am?”, there were many responses.  Then Jesus asked, “Who do YOU say that I am?”  What is your answer to that question.</a:t>
            </a:r>
          </a:p>
          <a:p>
            <a:pPr marL="457200" indent="-457200">
              <a:spcAft>
                <a:spcPts val="1000"/>
              </a:spcAft>
              <a:buFont typeface="Arial" panose="020B0604020202020204" pitchFamily="34" charset="0"/>
              <a:buChar char="•"/>
            </a:pPr>
            <a:r>
              <a:rPr lang="en-US" sz="2800" dirty="0">
                <a:solidFill>
                  <a:schemeClr val="accent1">
                    <a:lumMod val="50000"/>
                  </a:schemeClr>
                </a:solidFill>
                <a:latin typeface="Times New Roman" panose="02020603050405020304" pitchFamily="18" charset="0"/>
                <a:cs typeface="Times New Roman" panose="02020603050405020304" pitchFamily="18" charset="0"/>
              </a:rPr>
              <a:t>What reality is the Profession of Faith based on?</a:t>
            </a:r>
          </a:p>
          <a:p>
            <a:pPr marL="457200" indent="-457200">
              <a:buFont typeface="Arial" panose="020B0604020202020204" pitchFamily="34" charset="0"/>
              <a:buChar char="•"/>
            </a:pPr>
            <a:r>
              <a:rPr lang="en-US" sz="2800" dirty="0">
                <a:solidFill>
                  <a:schemeClr val="accent1">
                    <a:lumMod val="50000"/>
                  </a:schemeClr>
                </a:solidFill>
                <a:latin typeface="Times New Roman" panose="02020603050405020304" pitchFamily="18" charset="0"/>
                <a:cs typeface="Times New Roman" panose="02020603050405020304" pitchFamily="18" charset="0"/>
              </a:rPr>
              <a:t>There are many points professed in the Creed… which point resonates with you the most?</a:t>
            </a:r>
          </a:p>
        </p:txBody>
      </p:sp>
      <p:sp>
        <p:nvSpPr>
          <p:cNvPr id="6" name="TextBox 5">
            <a:extLst>
              <a:ext uri="{FF2B5EF4-FFF2-40B4-BE49-F238E27FC236}">
                <a16:creationId xmlns:a16="http://schemas.microsoft.com/office/drawing/2014/main" id="{EED52FF8-A954-4792-B3F4-E9A442358C97}"/>
              </a:ext>
            </a:extLst>
          </p:cNvPr>
          <p:cNvSpPr txBox="1"/>
          <p:nvPr/>
        </p:nvSpPr>
        <p:spPr>
          <a:xfrm>
            <a:off x="573843" y="4441579"/>
            <a:ext cx="1573967" cy="369332"/>
          </a:xfrm>
          <a:prstGeom prst="rect">
            <a:avLst/>
          </a:prstGeom>
          <a:noFill/>
        </p:spPr>
        <p:txBody>
          <a:bodyPr wrap="square" rtlCol="0">
            <a:spAutoFit/>
          </a:bodyPr>
          <a:lstStyle/>
          <a:p>
            <a:r>
              <a:rPr lang="en-US" b="1" dirty="0">
                <a:latin typeface="Aharoni" panose="020B0604020202020204" pitchFamily="2" charset="-79"/>
                <a:cs typeface="Aharoni" panose="020B0604020202020204" pitchFamily="2" charset="-79"/>
              </a:rPr>
              <a:t>The Creed</a:t>
            </a:r>
          </a:p>
        </p:txBody>
      </p:sp>
      <p:pic>
        <p:nvPicPr>
          <p:cNvPr id="8" name="Picture 7" descr="A picture containing text, book&#10;&#10;Description automatically generated">
            <a:extLst>
              <a:ext uri="{FF2B5EF4-FFF2-40B4-BE49-F238E27FC236}">
                <a16:creationId xmlns:a16="http://schemas.microsoft.com/office/drawing/2014/main" id="{65D19FD4-C3E2-420F-9EB1-4E5B6F7948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767" y="432886"/>
            <a:ext cx="2428821" cy="3715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a:extLst>
              <a:ext uri="{FF2B5EF4-FFF2-40B4-BE49-F238E27FC236}">
                <a16:creationId xmlns:a16="http://schemas.microsoft.com/office/drawing/2014/main" id="{1773DEF5-DEEE-43D2-9886-D79F32DBD6AC}"/>
              </a:ext>
            </a:extLst>
          </p:cNvPr>
          <p:cNvSpPr/>
          <p:nvPr/>
        </p:nvSpPr>
        <p:spPr>
          <a:xfrm>
            <a:off x="24852" y="4719158"/>
            <a:ext cx="12191999" cy="769441"/>
          </a:xfrm>
          <a:prstGeom prst="rect">
            <a:avLst/>
          </a:prstGeom>
          <a:noFill/>
        </p:spPr>
        <p:txBody>
          <a:bodyPr wrap="square" lIns="91440" tIns="45720" rIns="91440" bIns="45720">
            <a:spAutoFit/>
          </a:bodyPr>
          <a:lstStyle/>
          <a:p>
            <a:pPr algn="ctr"/>
            <a:r>
              <a:rPr lang="en-US" sz="4400" b="0" cap="none" spc="0" dirty="0">
                <a:ln w="0">
                  <a:solidFill>
                    <a:srgbClr val="C0504D"/>
                  </a:solidFill>
                </a:ln>
                <a:solidFill>
                  <a:schemeClr val="tx1">
                    <a:lumMod val="75000"/>
                    <a:lumOff val="25000"/>
                  </a:schemeClr>
                </a:solidFill>
                <a:effectLst>
                  <a:outerShdw blurRad="38100" dist="25400" dir="5400000" algn="ctr" rotWithShape="0">
                    <a:srgbClr val="6E747A">
                      <a:alpha val="43000"/>
                    </a:srgbClr>
                  </a:outerShdw>
                </a:effectLst>
              </a:rPr>
              <a:t>I Believe in One, Holy, Catholic, and Apostolic Church</a:t>
            </a:r>
          </a:p>
        </p:txBody>
      </p:sp>
    </p:spTree>
    <p:extLst>
      <p:ext uri="{BB962C8B-B14F-4D97-AF65-F5344CB8AC3E}">
        <p14:creationId xmlns:p14="http://schemas.microsoft.com/office/powerpoint/2010/main" val="372637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D322-2ECE-D249-B861-E8109F552EAC}"/>
              </a:ext>
            </a:extLst>
          </p:cNvPr>
          <p:cNvSpPr>
            <a:spLocks noGrp="1"/>
          </p:cNvSpPr>
          <p:nvPr>
            <p:ph type="title"/>
          </p:nvPr>
        </p:nvSpPr>
        <p:spPr/>
        <p:txBody>
          <a:bodyPr/>
          <a:lstStyle/>
          <a:p>
            <a:r>
              <a:rPr lang="en-US" dirty="0"/>
              <a:t>Scripture Reading</a:t>
            </a:r>
          </a:p>
        </p:txBody>
      </p:sp>
      <p:sp>
        <p:nvSpPr>
          <p:cNvPr id="3" name="Content Placeholder 2">
            <a:extLst>
              <a:ext uri="{FF2B5EF4-FFF2-40B4-BE49-F238E27FC236}">
                <a16:creationId xmlns:a16="http://schemas.microsoft.com/office/drawing/2014/main" id="{E27E0C49-F7D4-2F45-BBEA-555AECD2A51F}"/>
              </a:ext>
            </a:extLst>
          </p:cNvPr>
          <p:cNvSpPr>
            <a:spLocks noGrp="1"/>
          </p:cNvSpPr>
          <p:nvPr>
            <p:ph idx="1"/>
          </p:nvPr>
        </p:nvSpPr>
        <p:spPr/>
        <p:txBody>
          <a:bodyPr/>
          <a:lstStyle/>
          <a:p>
            <a:r>
              <a:rPr lang="en-US" dirty="0"/>
              <a:t>Scripture Reading</a:t>
            </a:r>
          </a:p>
          <a:p>
            <a:r>
              <a:rPr lang="en-US" dirty="0"/>
              <a:t>Mark 7:31-37  </a:t>
            </a:r>
            <a:r>
              <a:rPr lang="en-US" i="1" dirty="0"/>
              <a:t>Be Open</a:t>
            </a:r>
            <a:endParaRPr lang="en-US" dirty="0"/>
          </a:p>
          <a:p>
            <a:r>
              <a:rPr lang="en-US" dirty="0"/>
              <a:t>Reflection on</a:t>
            </a:r>
          </a:p>
          <a:p>
            <a:r>
              <a:rPr lang="en-US" dirty="0" err="1"/>
              <a:t>Ephphetha</a:t>
            </a:r>
            <a:r>
              <a:rPr lang="en-US" dirty="0"/>
              <a:t> Rite  #197</a:t>
            </a:r>
          </a:p>
          <a:p>
            <a:endParaRPr lang="en-US" dirty="0"/>
          </a:p>
        </p:txBody>
      </p:sp>
    </p:spTree>
    <p:extLst>
      <p:ext uri="{BB962C8B-B14F-4D97-AF65-F5344CB8AC3E}">
        <p14:creationId xmlns:p14="http://schemas.microsoft.com/office/powerpoint/2010/main" val="84846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F08D-D790-0646-9FA9-D093A2B0DCD3}"/>
              </a:ext>
            </a:extLst>
          </p:cNvPr>
          <p:cNvSpPr>
            <a:spLocks noGrp="1"/>
          </p:cNvSpPr>
          <p:nvPr>
            <p:ph type="title"/>
          </p:nvPr>
        </p:nvSpPr>
        <p:spPr/>
        <p:txBody>
          <a:bodyPr/>
          <a:lstStyle/>
          <a:p>
            <a:r>
              <a:rPr lang="en-US" dirty="0"/>
              <a:t>Scripture Reading:</a:t>
            </a:r>
          </a:p>
        </p:txBody>
      </p:sp>
      <p:sp>
        <p:nvSpPr>
          <p:cNvPr id="3" name="Content Placeholder 2">
            <a:extLst>
              <a:ext uri="{FF2B5EF4-FFF2-40B4-BE49-F238E27FC236}">
                <a16:creationId xmlns:a16="http://schemas.microsoft.com/office/drawing/2014/main" id="{BCC04F4E-AF5C-8F4D-BB11-E1BE09E1A8B2}"/>
              </a:ext>
            </a:extLst>
          </p:cNvPr>
          <p:cNvSpPr>
            <a:spLocks noGrp="1"/>
          </p:cNvSpPr>
          <p:nvPr>
            <p:ph idx="1"/>
          </p:nvPr>
        </p:nvSpPr>
        <p:spPr/>
        <p:txBody>
          <a:bodyPr/>
          <a:lstStyle/>
          <a:p>
            <a:r>
              <a:rPr lang="en-US" dirty="0"/>
              <a:t>https://</a:t>
            </a:r>
            <a:r>
              <a:rPr lang="en-US" dirty="0" err="1"/>
              <a:t>vimeo.com</a:t>
            </a:r>
            <a:r>
              <a:rPr lang="en-US" dirty="0"/>
              <a:t>/424262317</a:t>
            </a:r>
          </a:p>
          <a:p>
            <a:r>
              <a:rPr lang="en-US" dirty="0"/>
              <a:t>Matthew 6:9-13 </a:t>
            </a:r>
          </a:p>
          <a:p>
            <a:r>
              <a:rPr lang="en-US" dirty="0"/>
              <a:t>Brief Reflection of Our Father</a:t>
            </a:r>
          </a:p>
          <a:p>
            <a:r>
              <a:rPr lang="en-US" dirty="0"/>
              <a:t>Closing Prayer #182</a:t>
            </a:r>
          </a:p>
          <a:p>
            <a:endParaRPr lang="en-US" dirty="0"/>
          </a:p>
        </p:txBody>
      </p:sp>
    </p:spTree>
    <p:extLst>
      <p:ext uri="{BB962C8B-B14F-4D97-AF65-F5344CB8AC3E}">
        <p14:creationId xmlns:p14="http://schemas.microsoft.com/office/powerpoint/2010/main" val="102648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EF35-3A80-754C-A86A-297928FFD9E9}"/>
              </a:ext>
            </a:extLst>
          </p:cNvPr>
          <p:cNvSpPr>
            <a:spLocks noGrp="1"/>
          </p:cNvSpPr>
          <p:nvPr>
            <p:ph type="title"/>
          </p:nvPr>
        </p:nvSpPr>
        <p:spPr/>
        <p:txBody>
          <a:bodyPr/>
          <a:lstStyle/>
          <a:p>
            <a:r>
              <a:rPr lang="en-US" dirty="0"/>
              <a:t>Confirmation</a:t>
            </a:r>
          </a:p>
        </p:txBody>
      </p:sp>
      <p:sp>
        <p:nvSpPr>
          <p:cNvPr id="3" name="Content Placeholder 2">
            <a:extLst>
              <a:ext uri="{FF2B5EF4-FFF2-40B4-BE49-F238E27FC236}">
                <a16:creationId xmlns:a16="http://schemas.microsoft.com/office/drawing/2014/main" id="{2B4C0FF0-D699-5148-AF36-0E9A57A5B83C}"/>
              </a:ext>
            </a:extLst>
          </p:cNvPr>
          <p:cNvSpPr>
            <a:spLocks noGrp="1"/>
          </p:cNvSpPr>
          <p:nvPr>
            <p:ph idx="1"/>
          </p:nvPr>
        </p:nvSpPr>
        <p:spPr/>
        <p:txBody>
          <a:bodyPr/>
          <a:lstStyle/>
          <a:p>
            <a:r>
              <a:rPr lang="en-US" dirty="0"/>
              <a:t>https://</a:t>
            </a:r>
            <a:r>
              <a:rPr lang="en-US" dirty="0" err="1"/>
              <a:t>vimeo.com</a:t>
            </a:r>
            <a:r>
              <a:rPr lang="en-US" dirty="0"/>
              <a:t>/421764200</a:t>
            </a:r>
          </a:p>
          <a:p>
            <a:r>
              <a:rPr lang="en-US" dirty="0"/>
              <a:t>Isaiah 11:1-2 Confirmation</a:t>
            </a:r>
          </a:p>
          <a:p>
            <a:r>
              <a:rPr lang="en-US" dirty="0"/>
              <a:t>Call to use the 7 Gifts (Charisms) Reflection</a:t>
            </a:r>
          </a:p>
          <a:p>
            <a:endParaRPr lang="en-US" dirty="0"/>
          </a:p>
        </p:txBody>
      </p:sp>
    </p:spTree>
    <p:extLst>
      <p:ext uri="{BB962C8B-B14F-4D97-AF65-F5344CB8AC3E}">
        <p14:creationId xmlns:p14="http://schemas.microsoft.com/office/powerpoint/2010/main" val="55348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id="{71DD2EAA-1108-43FF-AD79-D950F359FBD2}"/>
              </a:ext>
            </a:extLst>
          </p:cNvPr>
          <p:cNvSpPr>
            <a:spLocks noChangeArrowheads="1" noChangeShapeType="1" noTextEdit="1"/>
          </p:cNvSpPr>
          <p:nvPr/>
        </p:nvSpPr>
        <p:spPr bwMode="auto">
          <a:xfrm>
            <a:off x="3099786" y="2823444"/>
            <a:ext cx="8218170" cy="2938644"/>
          </a:xfrm>
          <a:prstGeom prst="rect">
            <a:avLst/>
          </a:prstGeom>
          <a:noFill/>
        </p:spPr>
        <p:txBody>
          <a:bodyPr wrap="none" fromWordArt="1">
            <a:prstTxWarp prst="textPlain">
              <a:avLst>
                <a:gd name="adj" fmla="val 50324"/>
              </a:avLst>
            </a:prstTxWarp>
            <a:scene3d>
              <a:camera prst="orthographicFront"/>
              <a:lightRig rig="threePt" dir="t"/>
            </a:scene3d>
            <a:sp3d extrusionH="57150">
              <a:bevelT w="38100" h="38100"/>
              <a:bevelB w="38100" h="38100" prst="angle"/>
            </a:sp3d>
          </a:bodyPr>
          <a:lstStyle/>
          <a:p>
            <a:pPr algn="ctr" rtl="0">
              <a:buNone/>
            </a:pPr>
            <a:r>
              <a:rPr lang="en-US" sz="6000" b="1" kern="10" dirty="0">
                <a:ln w="22225">
                  <a:solidFill>
                    <a:schemeClr val="accent2"/>
                  </a:solidFill>
                  <a:prstDash val="solid"/>
                </a:ln>
                <a:latin typeface="Arial Black" panose="020B0A04020102020204" pitchFamily="34" charset="0"/>
              </a:rPr>
              <a:t>Think, Reflect, Pray, or Write</a:t>
            </a:r>
          </a:p>
          <a:p>
            <a:pPr algn="ctr" rtl="0">
              <a:buNone/>
            </a:pPr>
            <a:r>
              <a:rPr lang="en-US" sz="6000" b="1" kern="10" dirty="0">
                <a:ln w="22225">
                  <a:solidFill>
                    <a:schemeClr val="accent2"/>
                  </a:solidFill>
                  <a:prstDash val="solid"/>
                </a:ln>
                <a:latin typeface="Arial Black" panose="020B0A04020102020204" pitchFamily="34" charset="0"/>
              </a:rPr>
              <a:t>Share with your groups</a:t>
            </a:r>
            <a:endParaRPr lang="en-US" sz="6000" b="1" kern="10" dirty="0">
              <a:ln w="127">
                <a:solidFill>
                  <a:schemeClr val="accent2">
                    <a:lumMod val="60000"/>
                    <a:lumOff val="40000"/>
                  </a:schemeClr>
                </a:solidFill>
                <a:round/>
                <a:headEnd/>
                <a:tailEnd/>
              </a:ln>
              <a:effectLst>
                <a:outerShdw dist="29783" dir="3885598" algn="ctr" rotWithShape="0">
                  <a:srgbClr val="000000">
                    <a:alpha val="50000"/>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54EC198-FC44-4CBB-B16B-AB20EB48A33A}"/>
              </a:ext>
            </a:extLst>
          </p:cNvPr>
          <p:cNvSpPr/>
          <p:nvPr/>
        </p:nvSpPr>
        <p:spPr>
          <a:xfrm>
            <a:off x="2779059" y="478026"/>
            <a:ext cx="8393460" cy="1938992"/>
          </a:xfrm>
          <a:prstGeom prst="rect">
            <a:avLst/>
          </a:prstGeom>
          <a:noFill/>
        </p:spPr>
        <p:txBody>
          <a:bodyPr wrap="square" lIns="91440" tIns="45720" rIns="91440" bIns="45720">
            <a:spAutoFit/>
          </a:bodyPr>
          <a:lstStyle/>
          <a:p>
            <a:pPr algn="ctr"/>
            <a:r>
              <a:rPr lang="en-US" sz="6000" b="1" kern="10" cap="none" spc="0" dirty="0">
                <a:ln w="22225">
                  <a:solidFill>
                    <a:schemeClr val="accent2"/>
                  </a:solidFill>
                  <a:prstDash val="solid"/>
                </a:ln>
                <a:effectLst/>
                <a:latin typeface="Arial Black" panose="020B0A04020102020204" pitchFamily="34" charset="0"/>
              </a:rPr>
              <a:t>Invitation to Reflect and Share</a:t>
            </a:r>
            <a:endParaRPr lang="en-US" sz="6000" b="1" cap="none" spc="0" dirty="0">
              <a:ln w="22225">
                <a:solidFill>
                  <a:schemeClr val="accent2"/>
                </a:solidFill>
                <a:prstDash val="solid"/>
              </a:ln>
              <a:effectLst/>
            </a:endParaRPr>
          </a:p>
        </p:txBody>
      </p:sp>
      <p:pic>
        <p:nvPicPr>
          <p:cNvPr id="7" name="Picture 6" descr="A picture containing water, large, blurry, cake&#10;&#10;Description automatically generated">
            <a:extLst>
              <a:ext uri="{FF2B5EF4-FFF2-40B4-BE49-F238E27FC236}">
                <a16:creationId xmlns:a16="http://schemas.microsoft.com/office/drawing/2014/main" id="{B0CA3235-0D62-44C3-83C5-64BA16B66D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237439" y="537678"/>
            <a:ext cx="2246776" cy="3715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a:extLst>
              <a:ext uri="{FF2B5EF4-FFF2-40B4-BE49-F238E27FC236}">
                <a16:creationId xmlns:a16="http://schemas.microsoft.com/office/drawing/2014/main" id="{0B118318-6208-4DB3-9C11-6565F2BB0C0F}"/>
              </a:ext>
            </a:extLst>
          </p:cNvPr>
          <p:cNvSpPr txBox="1"/>
          <p:nvPr/>
        </p:nvSpPr>
        <p:spPr>
          <a:xfrm>
            <a:off x="237439" y="4431348"/>
            <a:ext cx="1917069" cy="369332"/>
          </a:xfrm>
          <a:prstGeom prst="rect">
            <a:avLst/>
          </a:prstGeom>
          <a:noFill/>
        </p:spPr>
        <p:txBody>
          <a:bodyPr wrap="square" rtlCol="0">
            <a:spAutoFit/>
          </a:bodyPr>
          <a:lstStyle/>
          <a:p>
            <a:pPr algn="ctr"/>
            <a:r>
              <a:rPr lang="en-US" b="1" dirty="0">
                <a:latin typeface="Aharoni" panose="020B0604020202020204" pitchFamily="2" charset="-79"/>
                <a:cs typeface="Aharoni" panose="020B0604020202020204" pitchFamily="2" charset="-79"/>
              </a:rPr>
              <a:t>The Holy Spirit</a:t>
            </a:r>
          </a:p>
        </p:txBody>
      </p:sp>
    </p:spTree>
    <p:extLst>
      <p:ext uri="{BB962C8B-B14F-4D97-AF65-F5344CB8AC3E}">
        <p14:creationId xmlns:p14="http://schemas.microsoft.com/office/powerpoint/2010/main" val="402610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761A5-4C83-4633-81EA-77110CA2C8CF}"/>
              </a:ext>
            </a:extLst>
          </p:cNvPr>
          <p:cNvSpPr/>
          <p:nvPr/>
        </p:nvSpPr>
        <p:spPr>
          <a:xfrm>
            <a:off x="2169842" y="4431348"/>
            <a:ext cx="9672674" cy="923330"/>
          </a:xfrm>
          <a:prstGeom prst="rect">
            <a:avLst/>
          </a:prstGeom>
          <a:noFill/>
        </p:spPr>
        <p:txBody>
          <a:bodyPr wrap="square" lIns="91440" tIns="45720" rIns="91440" bIns="45720">
            <a:spAutoFit/>
          </a:bodyPr>
          <a:lstStyle/>
          <a:p>
            <a:pPr algn="ctr"/>
            <a:r>
              <a:rPr lang="en-US" sz="5400" b="0" cap="none" spc="0" dirty="0">
                <a:ln w="0">
                  <a:solidFill>
                    <a:srgbClr val="C0504D"/>
                  </a:solidFill>
                </a:ln>
                <a:solidFill>
                  <a:schemeClr val="tx1">
                    <a:lumMod val="75000"/>
                    <a:lumOff val="25000"/>
                  </a:schemeClr>
                </a:solidFill>
                <a:effectLst>
                  <a:outerShdw blurRad="38100" dist="25400" dir="5400000" algn="ctr" rotWithShape="0">
                    <a:srgbClr val="6E747A">
                      <a:alpha val="43000"/>
                    </a:srgbClr>
                  </a:outerShdw>
                </a:effectLst>
              </a:rPr>
              <a:t>Points for you to Ponder</a:t>
            </a:r>
          </a:p>
        </p:txBody>
      </p:sp>
      <p:sp>
        <p:nvSpPr>
          <p:cNvPr id="7" name="TextBox 6">
            <a:extLst>
              <a:ext uri="{FF2B5EF4-FFF2-40B4-BE49-F238E27FC236}">
                <a16:creationId xmlns:a16="http://schemas.microsoft.com/office/drawing/2014/main" id="{6ED09D25-20D9-45F1-8197-F0D69905FC80}"/>
              </a:ext>
            </a:extLst>
          </p:cNvPr>
          <p:cNvSpPr txBox="1"/>
          <p:nvPr/>
        </p:nvSpPr>
        <p:spPr>
          <a:xfrm>
            <a:off x="2630518" y="372023"/>
            <a:ext cx="8958283" cy="3970318"/>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a:solidFill>
                  <a:schemeClr val="accent1">
                    <a:lumMod val="50000"/>
                  </a:schemeClr>
                </a:solidFill>
                <a:latin typeface="Times New Roman" panose="02020603050405020304" pitchFamily="18" charset="0"/>
                <a:cs typeface="Times New Roman" panose="02020603050405020304" pitchFamily="18" charset="0"/>
              </a:rPr>
              <a:t>Using a situation you have recently experienced, how could you have used any (or all) of the Seven Gifts to respond to the situation in order to build the Kingdom of God by helping those involved to meet the Risen Lord through you?</a:t>
            </a:r>
          </a:p>
          <a:p>
            <a:pPr marL="342900" indent="-342900">
              <a:buFont typeface="Wingdings" panose="05000000000000000000" pitchFamily="2" charset="2"/>
              <a:buChar char="Ø"/>
            </a:pP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(You may find the attached handout on the Seven Gifts helpful as you reflect.)</a:t>
            </a:r>
          </a:p>
          <a:p>
            <a:endParaRPr lang="en-US"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3" name="Picture 2" descr="A picture containing water, large, blurry, cake&#10;&#10;Description automatically generated">
            <a:extLst>
              <a:ext uri="{FF2B5EF4-FFF2-40B4-BE49-F238E27FC236}">
                <a16:creationId xmlns:a16="http://schemas.microsoft.com/office/drawing/2014/main" id="{423FF141-7F03-4656-95F4-C65B1EA6C5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237439" y="537678"/>
            <a:ext cx="2246776" cy="3715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a:extLst>
              <a:ext uri="{FF2B5EF4-FFF2-40B4-BE49-F238E27FC236}">
                <a16:creationId xmlns:a16="http://schemas.microsoft.com/office/drawing/2014/main" id="{4A85788D-4BE0-4897-9A19-17E287881C37}"/>
              </a:ext>
            </a:extLst>
          </p:cNvPr>
          <p:cNvSpPr txBox="1"/>
          <p:nvPr/>
        </p:nvSpPr>
        <p:spPr>
          <a:xfrm>
            <a:off x="237439" y="4431348"/>
            <a:ext cx="1917069" cy="369332"/>
          </a:xfrm>
          <a:prstGeom prst="rect">
            <a:avLst/>
          </a:prstGeom>
          <a:noFill/>
        </p:spPr>
        <p:txBody>
          <a:bodyPr wrap="square" rtlCol="0">
            <a:spAutoFit/>
          </a:bodyPr>
          <a:lstStyle/>
          <a:p>
            <a:pPr algn="ctr"/>
            <a:r>
              <a:rPr lang="en-US" b="1" dirty="0">
                <a:latin typeface="Aharoni" panose="020B0604020202020204" pitchFamily="2" charset="-79"/>
                <a:cs typeface="Aharoni" panose="020B0604020202020204" pitchFamily="2" charset="-79"/>
              </a:rPr>
              <a:t>The Holy Spirit</a:t>
            </a:r>
          </a:p>
        </p:txBody>
      </p:sp>
      <p:sp>
        <p:nvSpPr>
          <p:cNvPr id="2" name="Rectangle 1">
            <a:extLst>
              <a:ext uri="{FF2B5EF4-FFF2-40B4-BE49-F238E27FC236}">
                <a16:creationId xmlns:a16="http://schemas.microsoft.com/office/drawing/2014/main" id="{D5E8BCB8-BC71-47CF-81AD-0F0224BBA498}"/>
              </a:ext>
            </a:extLst>
          </p:cNvPr>
          <p:cNvSpPr/>
          <p:nvPr/>
        </p:nvSpPr>
        <p:spPr>
          <a:xfrm>
            <a:off x="603199" y="5255328"/>
            <a:ext cx="11360545" cy="830997"/>
          </a:xfrm>
          <a:prstGeom prst="rect">
            <a:avLst/>
          </a:prstGeom>
        </p:spPr>
        <p:txBody>
          <a:bodyPr wrap="square">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The Seven Gifts of the Holy Spirit that you will receive at your Confirmation are:</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Wisdom, Understanding, Knowledge, Counsel, Fortitude, Piety, and Fear of the Lord.</a:t>
            </a:r>
          </a:p>
        </p:txBody>
      </p:sp>
    </p:spTree>
    <p:extLst>
      <p:ext uri="{BB962C8B-B14F-4D97-AF65-F5344CB8AC3E}">
        <p14:creationId xmlns:p14="http://schemas.microsoft.com/office/powerpoint/2010/main" val="142263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ter, large, blurry, cake&#10;&#10;Description automatically generated">
            <a:extLst>
              <a:ext uri="{FF2B5EF4-FFF2-40B4-BE49-F238E27FC236}">
                <a16:creationId xmlns:a16="http://schemas.microsoft.com/office/drawing/2014/main" id="{DD328EFA-C543-4F74-A6D4-8C974BC3AE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237439" y="537678"/>
            <a:ext cx="2246776" cy="3715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D6A3EE36-7757-49BC-AC11-8CF0B52D57EA}"/>
              </a:ext>
            </a:extLst>
          </p:cNvPr>
          <p:cNvSpPr txBox="1"/>
          <p:nvPr/>
        </p:nvSpPr>
        <p:spPr>
          <a:xfrm>
            <a:off x="237439" y="4431348"/>
            <a:ext cx="1917069" cy="369332"/>
          </a:xfrm>
          <a:prstGeom prst="rect">
            <a:avLst/>
          </a:prstGeom>
          <a:noFill/>
        </p:spPr>
        <p:txBody>
          <a:bodyPr wrap="square" rtlCol="0">
            <a:spAutoFit/>
          </a:bodyPr>
          <a:lstStyle/>
          <a:p>
            <a:pPr algn="ctr"/>
            <a:r>
              <a:rPr lang="en-US" b="1" dirty="0">
                <a:latin typeface="Aharoni" panose="020B0604020202020204" pitchFamily="2" charset="-79"/>
                <a:cs typeface="Aharoni" panose="020B0604020202020204" pitchFamily="2" charset="-79"/>
              </a:rPr>
              <a:t>The Holy Spirit</a:t>
            </a:r>
          </a:p>
        </p:txBody>
      </p:sp>
      <p:sp>
        <p:nvSpPr>
          <p:cNvPr id="10" name="Rectangle 9">
            <a:extLst>
              <a:ext uri="{FF2B5EF4-FFF2-40B4-BE49-F238E27FC236}">
                <a16:creationId xmlns:a16="http://schemas.microsoft.com/office/drawing/2014/main" id="{ADDB0F3E-A824-4DD9-8061-01D766A6E08E}"/>
              </a:ext>
            </a:extLst>
          </p:cNvPr>
          <p:cNvSpPr/>
          <p:nvPr/>
        </p:nvSpPr>
        <p:spPr>
          <a:xfrm>
            <a:off x="1916127" y="4473576"/>
            <a:ext cx="9672674" cy="923330"/>
          </a:xfrm>
          <a:prstGeom prst="rect">
            <a:avLst/>
          </a:prstGeom>
          <a:noFill/>
        </p:spPr>
        <p:txBody>
          <a:bodyPr wrap="square" lIns="91440" tIns="45720" rIns="91440" bIns="45720">
            <a:spAutoFit/>
          </a:bodyPr>
          <a:lstStyle/>
          <a:p>
            <a:pPr algn="ctr"/>
            <a:r>
              <a:rPr lang="en-US" sz="5400" b="0" cap="none" spc="0" dirty="0">
                <a:ln w="0">
                  <a:solidFill>
                    <a:srgbClr val="C0504D"/>
                  </a:solidFill>
                </a:ln>
                <a:solidFill>
                  <a:schemeClr val="tx1">
                    <a:lumMod val="75000"/>
                    <a:lumOff val="25000"/>
                  </a:schemeClr>
                </a:solidFill>
                <a:effectLst>
                  <a:outerShdw blurRad="38100" dist="25400" dir="5400000" algn="ctr" rotWithShape="0">
                    <a:srgbClr val="6E747A">
                      <a:alpha val="43000"/>
                    </a:srgbClr>
                  </a:outerShdw>
                </a:effectLst>
              </a:rPr>
              <a:t>Points for you to Ponder</a:t>
            </a:r>
          </a:p>
        </p:txBody>
      </p:sp>
      <p:sp>
        <p:nvSpPr>
          <p:cNvPr id="11" name="Rectangle 10">
            <a:extLst>
              <a:ext uri="{FF2B5EF4-FFF2-40B4-BE49-F238E27FC236}">
                <a16:creationId xmlns:a16="http://schemas.microsoft.com/office/drawing/2014/main" id="{B3F6EF48-7AF6-4771-9A52-4F0C8FCE6A24}"/>
              </a:ext>
            </a:extLst>
          </p:cNvPr>
          <p:cNvSpPr/>
          <p:nvPr/>
        </p:nvSpPr>
        <p:spPr>
          <a:xfrm>
            <a:off x="603199" y="5255328"/>
            <a:ext cx="11360545" cy="830997"/>
          </a:xfrm>
          <a:prstGeom prst="rect">
            <a:avLst/>
          </a:prstGeom>
        </p:spPr>
        <p:txBody>
          <a:bodyPr wrap="square">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The Seven Gifts of the Holy Spirit that you will receive at your Confirmation are:</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Wisdom, Understanding, Knowledge, Counsel, Fortitude, Piety, and Fear of the Lord.</a:t>
            </a:r>
          </a:p>
        </p:txBody>
      </p:sp>
      <p:sp>
        <p:nvSpPr>
          <p:cNvPr id="4" name="Rectangle 3">
            <a:extLst>
              <a:ext uri="{FF2B5EF4-FFF2-40B4-BE49-F238E27FC236}">
                <a16:creationId xmlns:a16="http://schemas.microsoft.com/office/drawing/2014/main" id="{EADDCD1F-AB73-4641-811A-F4CBD9B3547E}"/>
              </a:ext>
            </a:extLst>
          </p:cNvPr>
          <p:cNvSpPr/>
          <p:nvPr/>
        </p:nvSpPr>
        <p:spPr>
          <a:xfrm>
            <a:off x="2612231" y="543270"/>
            <a:ext cx="9104586" cy="3539430"/>
          </a:xfrm>
          <a:prstGeom prst="rect">
            <a:avLst/>
          </a:prstGeom>
        </p:spPr>
        <p:txBody>
          <a:bodyPr wrap="square">
            <a:spAutoFit/>
          </a:bodyPr>
          <a:lstStyle/>
          <a:p>
            <a:pPr marL="457200" indent="-457200">
              <a:buFont typeface="Wingdings" panose="05000000000000000000" pitchFamily="2" charset="2"/>
              <a:buChar char="Ø"/>
            </a:pPr>
            <a:r>
              <a:rPr lang="en-US" sz="2800" b="1" dirty="0">
                <a:solidFill>
                  <a:schemeClr val="accent1">
                    <a:lumMod val="50000"/>
                  </a:schemeClr>
                </a:solidFill>
                <a:latin typeface="Times New Roman" panose="02020603050405020304" pitchFamily="18" charset="0"/>
                <a:cs typeface="Times New Roman" panose="02020603050405020304" pitchFamily="18" charset="0"/>
              </a:rPr>
              <a:t>Write a sentence or two about how you think God might be using you now, or how he might use you in the future to build His Kingdom. </a:t>
            </a:r>
          </a:p>
          <a:p>
            <a:pPr marL="457200" indent="-457200">
              <a:buFont typeface="Wingdings" panose="05000000000000000000" pitchFamily="2" charset="2"/>
              <a:buChar char="Ø"/>
            </a:pP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solidFill>
                  <a:schemeClr val="accent1">
                    <a:lumMod val="50000"/>
                  </a:schemeClr>
                </a:solidFill>
                <a:latin typeface="Times New Roman" panose="02020603050405020304" pitchFamily="18" charset="0"/>
                <a:cs typeface="Times New Roman" panose="02020603050405020304" pitchFamily="18" charset="0"/>
              </a:rPr>
              <a:t>Have you noticed any ways in which God might have used you to bring Him to others in your life so far? If so, write a sentence or two about an experience you can think of where you have responded to His call.</a:t>
            </a:r>
          </a:p>
        </p:txBody>
      </p:sp>
    </p:spTree>
    <p:extLst>
      <p:ext uri="{BB962C8B-B14F-4D97-AF65-F5344CB8AC3E}">
        <p14:creationId xmlns:p14="http://schemas.microsoft.com/office/powerpoint/2010/main" val="185444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B016-2BDA-FC43-B199-197BB77DD285}"/>
              </a:ext>
            </a:extLst>
          </p:cNvPr>
          <p:cNvSpPr>
            <a:spLocks noGrp="1"/>
          </p:cNvSpPr>
          <p:nvPr>
            <p:ph type="title"/>
          </p:nvPr>
        </p:nvSpPr>
        <p:spPr/>
        <p:txBody>
          <a:bodyPr/>
          <a:lstStyle/>
          <a:p>
            <a:r>
              <a:rPr lang="en-US" dirty="0"/>
              <a:t>Letter/Prayer to God</a:t>
            </a:r>
          </a:p>
        </p:txBody>
      </p:sp>
      <p:sp>
        <p:nvSpPr>
          <p:cNvPr id="3" name="Content Placeholder 2">
            <a:extLst>
              <a:ext uri="{FF2B5EF4-FFF2-40B4-BE49-F238E27FC236}">
                <a16:creationId xmlns:a16="http://schemas.microsoft.com/office/drawing/2014/main" id="{60EDB0F1-0BDC-1D47-BD2D-845BDD65A259}"/>
              </a:ext>
            </a:extLst>
          </p:cNvPr>
          <p:cNvSpPr>
            <a:spLocks noGrp="1"/>
          </p:cNvSpPr>
          <p:nvPr>
            <p:ph idx="1"/>
          </p:nvPr>
        </p:nvSpPr>
        <p:spPr/>
        <p:txBody>
          <a:bodyPr/>
          <a:lstStyle/>
          <a:p>
            <a:r>
              <a:rPr lang="en-US" dirty="0"/>
              <a:t>https://</a:t>
            </a:r>
            <a:r>
              <a:rPr lang="en-US" dirty="0" err="1"/>
              <a:t>vimeo.com</a:t>
            </a:r>
            <a:r>
              <a:rPr lang="en-US" dirty="0"/>
              <a:t>/421766703</a:t>
            </a:r>
          </a:p>
        </p:txBody>
      </p:sp>
    </p:spTree>
    <p:extLst>
      <p:ext uri="{BB962C8B-B14F-4D97-AF65-F5344CB8AC3E}">
        <p14:creationId xmlns:p14="http://schemas.microsoft.com/office/powerpoint/2010/main" val="408142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672A-BB4C-064A-B866-B571ED2E85C9}"/>
              </a:ext>
            </a:extLst>
          </p:cNvPr>
          <p:cNvSpPr>
            <a:spLocks noGrp="1"/>
          </p:cNvSpPr>
          <p:nvPr>
            <p:ph type="title"/>
          </p:nvPr>
        </p:nvSpPr>
        <p:spPr/>
        <p:txBody>
          <a:bodyPr/>
          <a:lstStyle/>
          <a:p>
            <a:r>
              <a:rPr lang="en-US" dirty="0"/>
              <a:t>Exposition</a:t>
            </a:r>
          </a:p>
        </p:txBody>
      </p:sp>
      <p:sp>
        <p:nvSpPr>
          <p:cNvPr id="3" name="Content Placeholder 2">
            <a:extLst>
              <a:ext uri="{FF2B5EF4-FFF2-40B4-BE49-F238E27FC236}">
                <a16:creationId xmlns:a16="http://schemas.microsoft.com/office/drawing/2014/main" id="{70F7B639-530B-C941-910B-0F574578B7C1}"/>
              </a:ext>
            </a:extLst>
          </p:cNvPr>
          <p:cNvSpPr>
            <a:spLocks noGrp="1"/>
          </p:cNvSpPr>
          <p:nvPr>
            <p:ph idx="1"/>
          </p:nvPr>
        </p:nvSpPr>
        <p:spPr/>
        <p:txBody>
          <a:bodyPr/>
          <a:lstStyle/>
          <a:p>
            <a:r>
              <a:rPr lang="en-US" dirty="0"/>
              <a:t>https://</a:t>
            </a:r>
            <a:r>
              <a:rPr lang="en-US" dirty="0" err="1"/>
              <a:t>vimeo.com</a:t>
            </a:r>
            <a:r>
              <a:rPr lang="en-US" dirty="0"/>
              <a:t>/421769463</a:t>
            </a:r>
          </a:p>
          <a:p>
            <a:r>
              <a:rPr lang="en-US" dirty="0"/>
              <a:t>1Cor 11:23-26</a:t>
            </a:r>
          </a:p>
          <a:p>
            <a:r>
              <a:rPr lang="en-US" dirty="0"/>
              <a:t>Communion Reflection</a:t>
            </a:r>
          </a:p>
          <a:p>
            <a:endParaRPr lang="en-US" dirty="0"/>
          </a:p>
        </p:txBody>
      </p:sp>
    </p:spTree>
    <p:extLst>
      <p:ext uri="{BB962C8B-B14F-4D97-AF65-F5344CB8AC3E}">
        <p14:creationId xmlns:p14="http://schemas.microsoft.com/office/powerpoint/2010/main" val="83033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8069-BD70-354F-B4BD-43875C00ED5B}"/>
              </a:ext>
            </a:extLst>
          </p:cNvPr>
          <p:cNvSpPr>
            <a:spLocks noGrp="1"/>
          </p:cNvSpPr>
          <p:nvPr>
            <p:ph type="title"/>
          </p:nvPr>
        </p:nvSpPr>
        <p:spPr/>
        <p:txBody>
          <a:bodyPr/>
          <a:lstStyle/>
          <a:p>
            <a:r>
              <a:rPr lang="en-US" dirty="0"/>
              <a:t>Closing Prayer</a:t>
            </a:r>
          </a:p>
        </p:txBody>
      </p:sp>
      <p:sp>
        <p:nvSpPr>
          <p:cNvPr id="3" name="Content Placeholder 2">
            <a:extLst>
              <a:ext uri="{FF2B5EF4-FFF2-40B4-BE49-F238E27FC236}">
                <a16:creationId xmlns:a16="http://schemas.microsoft.com/office/drawing/2014/main" id="{27E4CC82-6B80-4A4B-8481-A2056BC173EC}"/>
              </a:ext>
            </a:extLst>
          </p:cNvPr>
          <p:cNvSpPr>
            <a:spLocks noGrp="1"/>
          </p:cNvSpPr>
          <p:nvPr>
            <p:ph idx="1"/>
          </p:nvPr>
        </p:nvSpPr>
        <p:spPr/>
        <p:txBody>
          <a:bodyPr/>
          <a:lstStyle/>
          <a:p>
            <a:r>
              <a:rPr lang="en-US" dirty="0"/>
              <a:t>https://</a:t>
            </a:r>
            <a:r>
              <a:rPr lang="en-US" dirty="0" err="1"/>
              <a:t>vimeo.com</a:t>
            </a:r>
            <a:r>
              <a:rPr lang="en-US" dirty="0"/>
              <a:t>/424262317</a:t>
            </a:r>
          </a:p>
          <a:p>
            <a:r>
              <a:rPr lang="en-US" dirty="0"/>
              <a:t>Holy Spirit</a:t>
            </a:r>
          </a:p>
          <a:p>
            <a:r>
              <a:rPr lang="en-US" dirty="0"/>
              <a:t>St. Augustine</a:t>
            </a:r>
          </a:p>
          <a:p>
            <a:endParaRPr lang="en-US" dirty="0"/>
          </a:p>
        </p:txBody>
      </p:sp>
    </p:spTree>
    <p:extLst>
      <p:ext uri="{BB962C8B-B14F-4D97-AF65-F5344CB8AC3E}">
        <p14:creationId xmlns:p14="http://schemas.microsoft.com/office/powerpoint/2010/main" val="425585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23DD-EEB5-B94B-8357-ECCE8C011AB4}"/>
              </a:ext>
            </a:extLst>
          </p:cNvPr>
          <p:cNvSpPr>
            <a:spLocks noGrp="1"/>
          </p:cNvSpPr>
          <p:nvPr>
            <p:ph type="title"/>
          </p:nvPr>
        </p:nvSpPr>
        <p:spPr/>
        <p:txBody>
          <a:bodyPr/>
          <a:lstStyle/>
          <a:p>
            <a:r>
              <a:rPr lang="en-US" dirty="0" err="1"/>
              <a:t>GoaL</a:t>
            </a:r>
            <a:r>
              <a:rPr lang="en-US" dirty="0"/>
              <a:t>:</a:t>
            </a:r>
          </a:p>
        </p:txBody>
      </p:sp>
      <p:sp>
        <p:nvSpPr>
          <p:cNvPr id="3" name="Content Placeholder 2">
            <a:extLst>
              <a:ext uri="{FF2B5EF4-FFF2-40B4-BE49-F238E27FC236}">
                <a16:creationId xmlns:a16="http://schemas.microsoft.com/office/drawing/2014/main" id="{693C25BC-79FD-044D-97AA-5F641B5372D6}"/>
              </a:ext>
            </a:extLst>
          </p:cNvPr>
          <p:cNvSpPr>
            <a:spLocks noGrp="1"/>
          </p:cNvSpPr>
          <p:nvPr>
            <p:ph idx="1"/>
          </p:nvPr>
        </p:nvSpPr>
        <p:spPr/>
        <p:txBody>
          <a:bodyPr/>
          <a:lstStyle/>
          <a:p>
            <a:pPr marL="0" indent="0">
              <a:buNone/>
            </a:pPr>
            <a:r>
              <a:rPr lang="en-US" dirty="0"/>
              <a:t>Proximate spiritual preparation for the Sacraments of Initiation during the time of the Covid-19 pandemic. To re-focus their minds and hearts as they prepare to become children of God and members of the Body of Christ in Baptism, receive the Gift of the Holy Spirit in Confirmation, and receive His precious Body, Blood, Soul, and Divinity in the Holy Eucharist- in order to </a:t>
            </a:r>
            <a:r>
              <a:rPr lang="en-US" i="1" dirty="0"/>
              <a:t>go out into mission</a:t>
            </a:r>
            <a:r>
              <a:rPr lang="en-US" dirty="0"/>
              <a:t> in the world.</a:t>
            </a:r>
          </a:p>
        </p:txBody>
      </p:sp>
    </p:spTree>
    <p:extLst>
      <p:ext uri="{BB962C8B-B14F-4D97-AF65-F5344CB8AC3E}">
        <p14:creationId xmlns:p14="http://schemas.microsoft.com/office/powerpoint/2010/main" val="264025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52DD-D42F-0E45-8318-183EDDCDCB08}"/>
              </a:ext>
            </a:extLst>
          </p:cNvPr>
          <p:cNvSpPr>
            <a:spLocks noGrp="1"/>
          </p:cNvSpPr>
          <p:nvPr>
            <p:ph type="title"/>
          </p:nvPr>
        </p:nvSpPr>
        <p:spPr/>
        <p:txBody>
          <a:bodyPr/>
          <a:lstStyle/>
          <a:p>
            <a:r>
              <a:rPr lang="en-US" b="1" dirty="0"/>
              <a:t>Underlying Theme</a:t>
            </a:r>
            <a:endParaRPr lang="en-US" dirty="0"/>
          </a:p>
        </p:txBody>
      </p:sp>
      <p:sp>
        <p:nvSpPr>
          <p:cNvPr id="3" name="Content Placeholder 2">
            <a:extLst>
              <a:ext uri="{FF2B5EF4-FFF2-40B4-BE49-F238E27FC236}">
                <a16:creationId xmlns:a16="http://schemas.microsoft.com/office/drawing/2014/main" id="{672AD9A5-E3A3-7C43-89FB-94FFE3D51939}"/>
              </a:ext>
            </a:extLst>
          </p:cNvPr>
          <p:cNvSpPr>
            <a:spLocks noGrp="1"/>
          </p:cNvSpPr>
          <p:nvPr>
            <p:ph idx="1"/>
          </p:nvPr>
        </p:nvSpPr>
        <p:spPr/>
        <p:txBody>
          <a:bodyPr/>
          <a:lstStyle/>
          <a:p>
            <a:pPr marL="0" indent="0">
              <a:buNone/>
            </a:pPr>
            <a:r>
              <a:rPr lang="en-US" dirty="0"/>
              <a:t>Becoming Catholic (or completing your Sacraments of Initiation) is </a:t>
            </a:r>
            <a:r>
              <a:rPr lang="en-US" i="1" dirty="0"/>
              <a:t>not</a:t>
            </a:r>
            <a:r>
              <a:rPr lang="en-US" dirty="0"/>
              <a:t> the “end goal.” You are not “done.” The reception of the Sacraments of Initiation is the</a:t>
            </a:r>
            <a:r>
              <a:rPr lang="en-US" i="1" dirty="0"/>
              <a:t> beginning</a:t>
            </a:r>
            <a:r>
              <a:rPr lang="en-US" dirty="0"/>
              <a:t> of your new life in Christ and your </a:t>
            </a:r>
            <a:r>
              <a:rPr lang="en-US" i="1" dirty="0"/>
              <a:t>mission</a:t>
            </a:r>
            <a:r>
              <a:rPr lang="en-US" dirty="0"/>
              <a:t> with Him and with us- in His Church and in the world.</a:t>
            </a:r>
          </a:p>
        </p:txBody>
      </p:sp>
    </p:spTree>
    <p:extLst>
      <p:ext uri="{BB962C8B-B14F-4D97-AF65-F5344CB8AC3E}">
        <p14:creationId xmlns:p14="http://schemas.microsoft.com/office/powerpoint/2010/main" val="394982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87A8-75BE-834F-9F71-FA996FEE0C96}"/>
              </a:ext>
            </a:extLst>
          </p:cNvPr>
          <p:cNvSpPr>
            <a:spLocks noGrp="1"/>
          </p:cNvSpPr>
          <p:nvPr>
            <p:ph type="title"/>
          </p:nvPr>
        </p:nvSpPr>
        <p:spPr/>
        <p:txBody>
          <a:bodyPr/>
          <a:lstStyle/>
          <a:p>
            <a:r>
              <a:rPr lang="en-US" dirty="0"/>
              <a:t>Retreat Introduction</a:t>
            </a:r>
          </a:p>
        </p:txBody>
      </p:sp>
      <p:sp>
        <p:nvSpPr>
          <p:cNvPr id="3" name="Content Placeholder 2">
            <a:extLst>
              <a:ext uri="{FF2B5EF4-FFF2-40B4-BE49-F238E27FC236}">
                <a16:creationId xmlns:a16="http://schemas.microsoft.com/office/drawing/2014/main" id="{7A11C078-09DB-694E-AC0F-06382CA49455}"/>
              </a:ext>
            </a:extLst>
          </p:cNvPr>
          <p:cNvSpPr>
            <a:spLocks noGrp="1"/>
          </p:cNvSpPr>
          <p:nvPr>
            <p:ph idx="1"/>
          </p:nvPr>
        </p:nvSpPr>
        <p:spPr/>
        <p:txBody>
          <a:bodyPr/>
          <a:lstStyle/>
          <a:p>
            <a:r>
              <a:rPr lang="en-US" dirty="0"/>
              <a:t>Romans 8:25 “…if we hope for what we do not see, we wait with endurance.”</a:t>
            </a:r>
          </a:p>
          <a:p>
            <a:r>
              <a:rPr lang="en-US" dirty="0"/>
              <a:t>These words spoken by St. Paul to the Romans, aptly apply to you RCIA elect and candidates who have been waiting with endurance since the Covid-19 pandemic caused our lives to change abruptly during Lent.</a:t>
            </a:r>
          </a:p>
          <a:p>
            <a:r>
              <a:rPr lang="en-US" dirty="0"/>
              <a:t>At the Rite of Election on Feb. 29 and Mar.1, either Bishop Soto or Bishop Weigand declared you who are unbaptized to be “members of the elect to be initiated into the sacred mysteries at the coming Easter Vigil,” when you were to receive Baptism, Confirmation, and Eucharist.</a:t>
            </a:r>
          </a:p>
          <a:p>
            <a:endParaRPr lang="en-US" dirty="0"/>
          </a:p>
        </p:txBody>
      </p:sp>
    </p:spTree>
    <p:extLst>
      <p:ext uri="{BB962C8B-B14F-4D97-AF65-F5344CB8AC3E}">
        <p14:creationId xmlns:p14="http://schemas.microsoft.com/office/powerpoint/2010/main" val="316335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96A8-7BA6-F74A-A681-4FFB96E8B9EF}"/>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80560394-1706-1A46-A1FA-790DBC2C642E}"/>
              </a:ext>
            </a:extLst>
          </p:cNvPr>
          <p:cNvSpPr>
            <a:spLocks noGrp="1"/>
          </p:cNvSpPr>
          <p:nvPr>
            <p:ph idx="1"/>
          </p:nvPr>
        </p:nvSpPr>
        <p:spPr/>
        <p:txBody>
          <a:bodyPr>
            <a:normAutofit fontScale="85000" lnSpcReduction="10000"/>
          </a:bodyPr>
          <a:lstStyle/>
          <a:p>
            <a:r>
              <a:rPr lang="en-US" dirty="0"/>
              <a:t>For you candidates who are baptized and either waiting to be received into the fullness of the Faith or complete you Sacraments of Initiation, we recognized “your desire to be sealed with the gift of the Holy Spirit and to have a place at Christ’s Eucharistic table” and we exhorted you to “hear the Lord’s call to conversion and be faithful to your baptismal covenant.”</a:t>
            </a:r>
          </a:p>
          <a:p>
            <a:r>
              <a:rPr lang="en-US" dirty="0"/>
              <a:t>Easter Vigil has come and gone, and still you wait with endurance and hope for what you do not yet see. </a:t>
            </a:r>
          </a:p>
          <a:p>
            <a:r>
              <a:rPr lang="en-US" dirty="0"/>
              <a:t>As you move through this retreat in preparation to receive these holy Sacraments of Initiation, it’s important to emphasize that your journey does </a:t>
            </a:r>
            <a:r>
              <a:rPr lang="en-US" i="1" dirty="0"/>
              <a:t>not </a:t>
            </a:r>
            <a:r>
              <a:rPr lang="en-US" dirty="0"/>
              <a:t>come to an end once you’ve become Catholic and received the sacraments. In fact, your journey up to this point has been preparing you to begin! With your reception of the sacraments you will begin to live your new life in Christ by serving as His disciples in mission together with all of us in the Body of Christ</a:t>
            </a:r>
          </a:p>
          <a:p>
            <a:endParaRPr lang="en-US" dirty="0"/>
          </a:p>
        </p:txBody>
      </p:sp>
    </p:spTree>
    <p:extLst>
      <p:ext uri="{BB962C8B-B14F-4D97-AF65-F5344CB8AC3E}">
        <p14:creationId xmlns:p14="http://schemas.microsoft.com/office/powerpoint/2010/main" val="248890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81E0-1829-7341-9AD9-311445C4BE8C}"/>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BF6F560E-DB76-7845-89A6-F9EFE0DBD10F}"/>
              </a:ext>
            </a:extLst>
          </p:cNvPr>
          <p:cNvSpPr>
            <a:spLocks noGrp="1"/>
          </p:cNvSpPr>
          <p:nvPr>
            <p:ph idx="1"/>
          </p:nvPr>
        </p:nvSpPr>
        <p:spPr/>
        <p:txBody>
          <a:bodyPr>
            <a:normAutofit fontScale="92500" lnSpcReduction="10000"/>
          </a:bodyPr>
          <a:lstStyle/>
          <a:p>
            <a:r>
              <a:rPr lang="en-US" dirty="0"/>
              <a:t>We are baptized not only into our Lord’s life, but also into His mission. Your mission field will be that of your families, work places, parishes, communities, and wherever He takes you. God will work through you, His disciples, as His instruments to bring others into relationship with Him. He will give all the grace needed for the unique mission He has for each one of you, and the majority of that grace will come from the sacraments He instituted in the Catholic Church. </a:t>
            </a:r>
          </a:p>
          <a:p>
            <a:r>
              <a:rPr lang="en-US" dirty="0"/>
              <a:t>Ask the Lord to guide you, His chosen ones and to strengthen you in your vocations as you build the kingdom of God. Prayers are being offered for you as you enter into this retreat in preparation to receive a share in the divine life of the Trinity in the sacraments of Baptism, Confirmation, and Eucharist. </a:t>
            </a:r>
          </a:p>
          <a:p>
            <a:endParaRPr lang="en-US" dirty="0"/>
          </a:p>
        </p:txBody>
      </p:sp>
    </p:spTree>
    <p:extLst>
      <p:ext uri="{BB962C8B-B14F-4D97-AF65-F5344CB8AC3E}">
        <p14:creationId xmlns:p14="http://schemas.microsoft.com/office/powerpoint/2010/main" val="315846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D2A7-547D-B94D-BF2A-07A97532D6C1}"/>
              </a:ext>
            </a:extLst>
          </p:cNvPr>
          <p:cNvSpPr>
            <a:spLocks noGrp="1"/>
          </p:cNvSpPr>
          <p:nvPr>
            <p:ph type="title"/>
          </p:nvPr>
        </p:nvSpPr>
        <p:spPr/>
        <p:txBody>
          <a:bodyPr/>
          <a:lstStyle/>
          <a:p>
            <a:r>
              <a:rPr lang="en-US" dirty="0"/>
              <a:t>Gathering Song</a:t>
            </a:r>
          </a:p>
        </p:txBody>
      </p:sp>
      <p:sp>
        <p:nvSpPr>
          <p:cNvPr id="3" name="Content Placeholder 2">
            <a:extLst>
              <a:ext uri="{FF2B5EF4-FFF2-40B4-BE49-F238E27FC236}">
                <a16:creationId xmlns:a16="http://schemas.microsoft.com/office/drawing/2014/main" id="{DE554571-EF13-D04E-BE63-89B0198DF5C3}"/>
              </a:ext>
            </a:extLst>
          </p:cNvPr>
          <p:cNvSpPr>
            <a:spLocks noGrp="1"/>
          </p:cNvSpPr>
          <p:nvPr>
            <p:ph idx="1"/>
          </p:nvPr>
        </p:nvSpPr>
        <p:spPr/>
        <p:txBody>
          <a:bodyPr/>
          <a:lstStyle/>
          <a:p>
            <a:r>
              <a:rPr lang="en-US" dirty="0">
                <a:hlinkClick r:id="rId2"/>
              </a:rPr>
              <a:t>https://vimeo.com/424261514</a:t>
            </a:r>
            <a:endParaRPr lang="en-US" dirty="0"/>
          </a:p>
          <a:p>
            <a:pPr marL="0" indent="0">
              <a:buNone/>
            </a:pPr>
            <a:endParaRPr lang="en-US" dirty="0"/>
          </a:p>
        </p:txBody>
      </p:sp>
    </p:spTree>
    <p:extLst>
      <p:ext uri="{BB962C8B-B14F-4D97-AF65-F5344CB8AC3E}">
        <p14:creationId xmlns:p14="http://schemas.microsoft.com/office/powerpoint/2010/main" val="15120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845B-595C-654B-BCCF-7FC6DAAECDB1}"/>
              </a:ext>
            </a:extLst>
          </p:cNvPr>
          <p:cNvSpPr>
            <a:spLocks noGrp="1"/>
          </p:cNvSpPr>
          <p:nvPr>
            <p:ph type="title"/>
          </p:nvPr>
        </p:nvSpPr>
        <p:spPr/>
        <p:txBody>
          <a:bodyPr/>
          <a:lstStyle/>
          <a:p>
            <a:r>
              <a:rPr lang="en-US" dirty="0"/>
              <a:t>Scripture reading</a:t>
            </a:r>
          </a:p>
        </p:txBody>
      </p:sp>
      <p:sp>
        <p:nvSpPr>
          <p:cNvPr id="3" name="Content Placeholder 2">
            <a:extLst>
              <a:ext uri="{FF2B5EF4-FFF2-40B4-BE49-F238E27FC236}">
                <a16:creationId xmlns:a16="http://schemas.microsoft.com/office/drawing/2014/main" id="{61F6488A-3DF0-7F4C-9612-6F4BFFCCCBC8}"/>
              </a:ext>
            </a:extLst>
          </p:cNvPr>
          <p:cNvSpPr>
            <a:spLocks noGrp="1"/>
          </p:cNvSpPr>
          <p:nvPr>
            <p:ph idx="1"/>
          </p:nvPr>
        </p:nvSpPr>
        <p:spPr/>
        <p:txBody>
          <a:bodyPr/>
          <a:lstStyle/>
          <a:p>
            <a:r>
              <a:rPr lang="en-US" dirty="0"/>
              <a:t>https://</a:t>
            </a:r>
            <a:r>
              <a:rPr lang="en-US" dirty="0" err="1"/>
              <a:t>vimeo.com</a:t>
            </a:r>
            <a:r>
              <a:rPr lang="en-US" dirty="0"/>
              <a:t>/421759302</a:t>
            </a:r>
          </a:p>
          <a:p>
            <a:r>
              <a:rPr lang="en-US" dirty="0"/>
              <a:t>Matthew 16:13-17</a:t>
            </a:r>
          </a:p>
          <a:p>
            <a:r>
              <a:rPr lang="en-US" i="1" dirty="0"/>
              <a:t>You are the Christ</a:t>
            </a:r>
            <a:endParaRPr lang="en-US" dirty="0"/>
          </a:p>
          <a:p>
            <a:r>
              <a:rPr lang="en-US" dirty="0"/>
              <a:t>Reflection on Creed</a:t>
            </a:r>
          </a:p>
          <a:p>
            <a:r>
              <a:rPr lang="en-US" dirty="0"/>
              <a:t>Presentation of Creed #160</a:t>
            </a:r>
          </a:p>
          <a:p>
            <a:r>
              <a:rPr lang="en-US" dirty="0"/>
              <a:t>Prayer  #161</a:t>
            </a:r>
          </a:p>
          <a:p>
            <a:pPr marL="0" indent="0">
              <a:buNone/>
            </a:pPr>
            <a:endParaRPr lang="en-US" dirty="0"/>
          </a:p>
        </p:txBody>
      </p:sp>
    </p:spTree>
    <p:extLst>
      <p:ext uri="{BB962C8B-B14F-4D97-AF65-F5344CB8AC3E}">
        <p14:creationId xmlns:p14="http://schemas.microsoft.com/office/powerpoint/2010/main" val="407702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id="{71DD2EAA-1108-43FF-AD79-D950F359FBD2}"/>
              </a:ext>
            </a:extLst>
          </p:cNvPr>
          <p:cNvSpPr>
            <a:spLocks noChangeArrowheads="1" noChangeShapeType="1" noTextEdit="1"/>
          </p:cNvSpPr>
          <p:nvPr/>
        </p:nvSpPr>
        <p:spPr bwMode="auto">
          <a:xfrm>
            <a:off x="2583543" y="2724429"/>
            <a:ext cx="9463314" cy="2938644"/>
          </a:xfrm>
          <a:prstGeom prst="rect">
            <a:avLst/>
          </a:prstGeom>
          <a:noFill/>
        </p:spPr>
        <p:txBody>
          <a:bodyPr wrap="none" fromWordArt="1">
            <a:prstTxWarp prst="textPlain">
              <a:avLst>
                <a:gd name="adj" fmla="val 50324"/>
              </a:avLst>
            </a:prstTxWarp>
            <a:scene3d>
              <a:camera prst="orthographicFront"/>
              <a:lightRig rig="threePt" dir="t"/>
            </a:scene3d>
            <a:sp3d extrusionH="57150">
              <a:bevelT w="38100" h="38100"/>
              <a:bevelB w="38100" h="38100" prst="angle"/>
            </a:sp3d>
          </a:bodyPr>
          <a:lstStyle/>
          <a:p>
            <a:pPr algn="ctr" rtl="0">
              <a:buNone/>
            </a:pPr>
            <a:endParaRPr lang="en-US" b="1" kern="10" dirty="0">
              <a:ln w="127">
                <a:noFill/>
                <a:round/>
                <a:headEnd/>
                <a:tailEnd/>
              </a:ln>
              <a:effectLst>
                <a:outerShdw dist="29783" dir="3885598" algn="ctr" rotWithShape="0">
                  <a:srgbClr val="000000">
                    <a:alpha val="50000"/>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54EC198-FC44-4CBB-B16B-AB20EB48A33A}"/>
              </a:ext>
            </a:extLst>
          </p:cNvPr>
          <p:cNvSpPr/>
          <p:nvPr/>
        </p:nvSpPr>
        <p:spPr>
          <a:xfrm>
            <a:off x="2914591" y="785437"/>
            <a:ext cx="8393460" cy="1938992"/>
          </a:xfrm>
          <a:prstGeom prst="rect">
            <a:avLst/>
          </a:prstGeom>
          <a:noFill/>
        </p:spPr>
        <p:txBody>
          <a:bodyPr wrap="square" lIns="91440" tIns="45720" rIns="91440" bIns="45720">
            <a:spAutoFit/>
          </a:bodyPr>
          <a:lstStyle/>
          <a:p>
            <a:pPr algn="ctr"/>
            <a:r>
              <a:rPr lang="en-US" sz="6000" b="1" kern="10" cap="none" spc="0" dirty="0">
                <a:ln w="22225">
                  <a:noFill/>
                  <a:prstDash val="solid"/>
                </a:ln>
                <a:latin typeface="Arial Black" panose="020B0A04020102020204" pitchFamily="34" charset="0"/>
              </a:rPr>
              <a:t>Invitation to Reflect and Share</a:t>
            </a:r>
            <a:endParaRPr lang="en-US" sz="6000" b="1" cap="none" spc="0" dirty="0">
              <a:ln w="22225">
                <a:noFill/>
                <a:prstDash val="solid"/>
              </a:ln>
            </a:endParaRPr>
          </a:p>
        </p:txBody>
      </p:sp>
      <p:sp>
        <p:nvSpPr>
          <p:cNvPr id="3" name="TextBox 2">
            <a:extLst>
              <a:ext uri="{FF2B5EF4-FFF2-40B4-BE49-F238E27FC236}">
                <a16:creationId xmlns:a16="http://schemas.microsoft.com/office/drawing/2014/main" id="{0B118318-6208-4DB3-9C11-6565F2BB0C0F}"/>
              </a:ext>
            </a:extLst>
          </p:cNvPr>
          <p:cNvSpPr txBox="1"/>
          <p:nvPr/>
        </p:nvSpPr>
        <p:spPr>
          <a:xfrm>
            <a:off x="874044" y="4429481"/>
            <a:ext cx="1573967" cy="369332"/>
          </a:xfrm>
          <a:prstGeom prst="rect">
            <a:avLst/>
          </a:prstGeom>
          <a:noFill/>
        </p:spPr>
        <p:txBody>
          <a:bodyPr wrap="square" rtlCol="0">
            <a:spAutoFit/>
          </a:bodyPr>
          <a:lstStyle/>
          <a:p>
            <a:r>
              <a:rPr lang="en-US" b="1" dirty="0">
                <a:latin typeface="Aharoni" panose="020B0604020202020204" pitchFamily="2" charset="-79"/>
                <a:cs typeface="Aharoni" panose="020B0604020202020204" pitchFamily="2" charset="-79"/>
              </a:rPr>
              <a:t>The Creed</a:t>
            </a:r>
          </a:p>
        </p:txBody>
      </p:sp>
      <p:pic>
        <p:nvPicPr>
          <p:cNvPr id="5" name="Picture 4" descr="A picture containing text, book&#10;&#10;Description automatically generated">
            <a:extLst>
              <a:ext uri="{FF2B5EF4-FFF2-40B4-BE49-F238E27FC236}">
                <a16:creationId xmlns:a16="http://schemas.microsoft.com/office/drawing/2014/main" id="{83AEFE4A-C2BF-4F7F-AD3D-EA83833D6A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238" y="478026"/>
            <a:ext cx="2428821" cy="3715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a:extLst>
              <a:ext uri="{FF2B5EF4-FFF2-40B4-BE49-F238E27FC236}">
                <a16:creationId xmlns:a16="http://schemas.microsoft.com/office/drawing/2014/main" id="{B4E6204F-2D63-CD4B-800D-4DAE0C1A4987}"/>
              </a:ext>
            </a:extLst>
          </p:cNvPr>
          <p:cNvSpPr txBox="1"/>
          <p:nvPr/>
        </p:nvSpPr>
        <p:spPr>
          <a:xfrm>
            <a:off x="3149600" y="3962399"/>
            <a:ext cx="7532914" cy="954107"/>
          </a:xfrm>
          <a:prstGeom prst="rect">
            <a:avLst/>
          </a:prstGeom>
          <a:noFill/>
        </p:spPr>
        <p:txBody>
          <a:bodyPr wrap="square" rtlCol="0">
            <a:spAutoFit/>
          </a:bodyPr>
          <a:lstStyle/>
          <a:p>
            <a:pPr algn="ctr"/>
            <a:r>
              <a:rPr lang="en-US" sz="2800" dirty="0"/>
              <a:t>Think, Reflect, Pray, or Write</a:t>
            </a:r>
          </a:p>
          <a:p>
            <a:pPr algn="ctr"/>
            <a:r>
              <a:rPr lang="en-US" sz="2800" dirty="0"/>
              <a:t>Share with your groups</a:t>
            </a:r>
          </a:p>
        </p:txBody>
      </p:sp>
    </p:spTree>
    <p:extLst>
      <p:ext uri="{BB962C8B-B14F-4D97-AF65-F5344CB8AC3E}">
        <p14:creationId xmlns:p14="http://schemas.microsoft.com/office/powerpoint/2010/main" val="202481994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281</TotalTime>
  <Words>1077</Words>
  <Application>Microsoft Macintosh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Arial Black</vt:lpstr>
      <vt:lpstr>Gill Sans MT</vt:lpstr>
      <vt:lpstr>Times New Roman</vt:lpstr>
      <vt:lpstr>Wingdings</vt:lpstr>
      <vt:lpstr>Gallery</vt:lpstr>
      <vt:lpstr>Journey to Mission</vt:lpstr>
      <vt:lpstr>GoaL:</vt:lpstr>
      <vt:lpstr>Underlying Theme</vt:lpstr>
      <vt:lpstr>Retreat Introduction</vt:lpstr>
      <vt:lpstr>Continued…</vt:lpstr>
      <vt:lpstr>Continued…</vt:lpstr>
      <vt:lpstr>Gathering Song</vt:lpstr>
      <vt:lpstr>Scripture reading</vt:lpstr>
      <vt:lpstr>PowerPoint Presentation</vt:lpstr>
      <vt:lpstr>PowerPoint Presentation</vt:lpstr>
      <vt:lpstr>Scripture Reading</vt:lpstr>
      <vt:lpstr>Scripture Reading:</vt:lpstr>
      <vt:lpstr>Confirmation</vt:lpstr>
      <vt:lpstr>PowerPoint Presentation</vt:lpstr>
      <vt:lpstr>PowerPoint Presentation</vt:lpstr>
      <vt:lpstr>PowerPoint Presentation</vt:lpstr>
      <vt:lpstr>Letter/Prayer to God</vt:lpstr>
      <vt:lpstr>Exposition</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Mission</dc:title>
  <dc:creator>Lauralyn Solano</dc:creator>
  <cp:lastModifiedBy>Lauralyn Solano</cp:lastModifiedBy>
  <cp:revision>6</cp:revision>
  <dcterms:created xsi:type="dcterms:W3CDTF">2020-05-30T08:11:42Z</dcterms:created>
  <dcterms:modified xsi:type="dcterms:W3CDTF">2020-05-30T22:11:26Z</dcterms:modified>
</cp:coreProperties>
</file>